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68" r:id="rId3"/>
    <p:sldId id="304" r:id="rId4"/>
    <p:sldId id="309" r:id="rId5"/>
    <p:sldId id="307" r:id="rId6"/>
    <p:sldId id="310" r:id="rId7"/>
    <p:sldId id="311" r:id="rId8"/>
    <p:sldId id="312" r:id="rId9"/>
    <p:sldId id="287" r:id="rId10"/>
    <p:sldId id="274" r:id="rId11"/>
    <p:sldId id="296" r:id="rId12"/>
    <p:sldId id="302" r:id="rId13"/>
    <p:sldId id="275" r:id="rId14"/>
    <p:sldId id="301" r:id="rId15"/>
    <p:sldId id="298" r:id="rId16"/>
    <p:sldId id="297" r:id="rId17"/>
    <p:sldId id="299" r:id="rId18"/>
    <p:sldId id="300" r:id="rId19"/>
    <p:sldId id="303" r:id="rId20"/>
    <p:sldId id="313" r:id="rId21"/>
    <p:sldId id="294" r:id="rId22"/>
  </p:sldIdLst>
  <p:sldSz cx="9144000" cy="5143500" type="screen16x9"/>
  <p:notesSz cx="6735763" cy="98663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2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 userDrawn="1">
          <p15:clr>
            <a:srgbClr val="A4A3A4"/>
          </p15:clr>
        </p15:guide>
        <p15:guide id="2" pos="2122" userDrawn="1">
          <p15:clr>
            <a:srgbClr val="A4A3A4"/>
          </p15:clr>
        </p15:guide>
      </p15:notes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jXh/y6yV/F4xmnwOiRS4snNIAtI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D16AD9-8349-4033-837F-B38BA174A60B}">
  <a:tblStyle styleId="{DCD16AD9-8349-4033-837F-B38BA174A60B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21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984" y="77"/>
      </p:cViewPr>
      <p:guideLst>
        <p:guide orient="horz" pos="12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46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48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2021-2025%20&#1088;%20(2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44;&#1083;&#1103;%20&#1086;&#1090;&#1095;&#1077;&#1090;&#1072;%20&#1088;&#1077;&#1082;&#1090;&#1086;&#1088;&#1072;%202024(1)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Набір</a:t>
            </a:r>
            <a:r>
              <a:rPr lang="ru-RU" baseline="0"/>
              <a:t> іноземців до ХНЕУ ім. С. Кузнеця у 2021-2025 роках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v>Весняний набір</c:v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Лист2!$A$1:$A$5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Лист2!$B$1:$B$5</c:f>
              <c:numCache>
                <c:formatCode>General</c:formatCode>
                <c:ptCount val="5"/>
                <c:pt idx="0">
                  <c:v>53</c:v>
                </c:pt>
                <c:pt idx="1">
                  <c:v>41</c:v>
                </c:pt>
                <c:pt idx="2">
                  <c:v>499</c:v>
                </c:pt>
                <c:pt idx="3">
                  <c:v>520</c:v>
                </c:pt>
                <c:pt idx="4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249-463C-8F35-9E8E81760C1E}"/>
            </c:ext>
          </c:extLst>
        </c:ser>
        <c:ser>
          <c:idx val="1"/>
          <c:order val="1"/>
          <c:tx>
            <c:v>Осінній набір</c:v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Лист2!$A$1:$A$5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Лист2!$C$1:$C$5</c:f>
              <c:numCache>
                <c:formatCode>General</c:formatCode>
                <c:ptCount val="5"/>
                <c:pt idx="0">
                  <c:v>551</c:v>
                </c:pt>
                <c:pt idx="1">
                  <c:v>112</c:v>
                </c:pt>
                <c:pt idx="2">
                  <c:v>562</c:v>
                </c:pt>
                <c:pt idx="3">
                  <c:v>462</c:v>
                </c:pt>
                <c:pt idx="4">
                  <c:v>266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49-463C-8F35-9E8E81760C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6988368"/>
        <c:axId val="536986208"/>
        <c:axId val="0"/>
      </c:bar3DChart>
      <c:catAx>
        <c:axId val="536988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986208"/>
        <c:crosses val="autoZero"/>
        <c:auto val="0"/>
        <c:lblAlgn val="ctr"/>
        <c:lblOffset val="100"/>
        <c:tickLblSkip val="1"/>
        <c:noMultiLvlLbl val="0"/>
      </c:catAx>
      <c:valAx>
        <c:axId val="536986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69883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Освітні програми бакалаврату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6B8-4C73-BF18-E159F149F8C0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6B8-4C73-BF18-E159F149F8C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6B8-4C73-BF18-E159F149F8C0}"/>
              </c:ext>
            </c:extLst>
          </c:dPt>
          <c:dLbls>
            <c:dLbl>
              <c:idx val="0"/>
              <c:layout>
                <c:manualLayout>
                  <c:x val="-0.12519809825673534"/>
                  <c:y val="5.99589017422204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422081352350768"/>
                      <c:h val="0.322359396433470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B8-4C73-BF18-E159F149F8C0}"/>
                </c:ext>
              </c:extLst>
            </c:dLbl>
            <c:dLbl>
              <c:idx val="2"/>
              <c:layout>
                <c:manualLayout>
                  <c:x val="0.12810353935552032"/>
                  <c:y val="0.1802587948111424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072900158478603"/>
                      <c:h val="0.168895747599451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B6B8-4C73-BF18-E159F149F8C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Лист4!$A$3:$A$5</c:f>
              <c:strCache>
                <c:ptCount val="3"/>
                <c:pt idx="0">
                  <c:v>Інженерія програмного забезпечення</c:v>
                </c:pt>
                <c:pt idx="1">
                  <c:v>Фінанси і кредит</c:v>
                </c:pt>
                <c:pt idx="2">
                  <c:v>Бізнес-адміністрування</c:v>
                </c:pt>
              </c:strCache>
            </c:strRef>
          </c:cat>
          <c:val>
            <c:numRef>
              <c:f>Лист4!$B$3:$B$5</c:f>
              <c:numCache>
                <c:formatCode>General</c:formatCode>
                <c:ptCount val="3"/>
                <c:pt idx="0">
                  <c:v>16</c:v>
                </c:pt>
                <c:pt idx="1">
                  <c:v>19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6B8-4C73-BF18-E159F149F8C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Освітні програми магістратури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0E0-478F-AE65-615F7938C8B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0E0-478F-AE65-615F7938C8BC}"/>
              </c:ext>
            </c:extLst>
          </c:dPt>
          <c:dLbls>
            <c:dLbl>
              <c:idx val="1"/>
              <c:layout>
                <c:manualLayout>
                  <c:x val="0.23875114784205698"/>
                  <c:y val="-0.210027100271002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6905417814509"/>
                      <c:h val="0.1939363143631436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0E0-478F-AE65-615F7938C8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Лист4!$A$14:$A$15</c:f>
              <c:strCache>
                <c:ptCount val="2"/>
                <c:pt idx="0">
                  <c:v>Освітні, педагогічні науки</c:v>
                </c:pt>
                <c:pt idx="1">
                  <c:v>Бізнес-адміністрування</c:v>
                </c:pt>
              </c:strCache>
            </c:strRef>
          </c:cat>
          <c:val>
            <c:numRef>
              <c:f>Лист4!$B$14:$B$15</c:f>
              <c:numCache>
                <c:formatCode>General</c:formatCode>
                <c:ptCount val="2"/>
                <c:pt idx="0">
                  <c:v>11</c:v>
                </c:pt>
                <c:pt idx="1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0E0-478F-AE65-615F7938C8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 err="1"/>
              <a:t>Освітні</a:t>
            </a:r>
            <a:r>
              <a:rPr lang="ru-RU" dirty="0"/>
              <a:t> </a:t>
            </a:r>
            <a:r>
              <a:rPr lang="ru-RU" dirty="0" err="1"/>
              <a:t>програми</a:t>
            </a:r>
            <a:r>
              <a:rPr lang="ru-RU" dirty="0"/>
              <a:t> </a:t>
            </a:r>
            <a:r>
              <a:rPr lang="ru-RU" dirty="0" err="1"/>
              <a:t>бакалаврату</a:t>
            </a:r>
            <a:r>
              <a:rPr lang="ru-RU" dirty="0"/>
              <a:t> (</a:t>
            </a:r>
            <a:r>
              <a:rPr lang="ru-RU" dirty="0" err="1"/>
              <a:t>денна</a:t>
            </a:r>
            <a:r>
              <a:rPr lang="ru-RU" dirty="0"/>
              <a:t> форма </a:t>
            </a:r>
            <a:r>
              <a:rPr lang="ru-RU" dirty="0" err="1"/>
              <a:t>навчання</a:t>
            </a:r>
            <a:r>
              <a:rPr lang="ru-RU" dirty="0"/>
              <a:t>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D3D-4468-87C6-3318545DB0D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D3D-4468-87C6-3318545DB0D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9D3D-4468-87C6-3318545DB0DD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9D3D-4468-87C6-3318545DB0DD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9D3D-4468-87C6-3318545DB0DD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9D3D-4468-87C6-3318545DB0DD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9D3D-4468-87C6-3318545DB0DD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9D3D-4468-87C6-3318545DB0DD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9D3D-4468-87C6-3318545DB0DD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9D3D-4468-87C6-3318545DB0DD}"/>
              </c:ext>
            </c:extLst>
          </c:dPt>
          <c:dLbls>
            <c:dLbl>
              <c:idx val="0"/>
              <c:layout>
                <c:manualLayout>
                  <c:x val="5.8287791459695855E-3"/>
                  <c:y val="5.3137322153544525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3D-4468-87C6-3318545DB0DD}"/>
                </c:ext>
              </c:extLst>
            </c:dLbl>
            <c:dLbl>
              <c:idx val="9"/>
              <c:layout>
                <c:manualLayout>
                  <c:x val="-8.0316446060006277E-2"/>
                  <c:y val="8.75380917777618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3D-4468-87C6-3318545DB0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Лист5!$A$3:$A$12</c:f>
              <c:strCache>
                <c:ptCount val="10"/>
                <c:pt idx="0">
                  <c:v>Інженерія програмного забезпечення</c:v>
                </c:pt>
                <c:pt idx="1">
                  <c:v>Фінанси і кредит</c:v>
                </c:pt>
                <c:pt idx="2">
                  <c:v>Бізнес-адміністрування</c:v>
                </c:pt>
                <c:pt idx="3">
                  <c:v>Управління соціальною сферою</c:v>
                </c:pt>
                <c:pt idx="4">
                  <c:v>Туризм</c:v>
                </c:pt>
                <c:pt idx="5">
                  <c:v>Публічне адміністрування</c:v>
                </c:pt>
                <c:pt idx="6">
                  <c:v>Економіка</c:v>
                </c:pt>
                <c:pt idx="7">
                  <c:v>Міжнародна економіка і торгівля</c:v>
                </c:pt>
                <c:pt idx="8">
                  <c:v>Комп'ютерні науки</c:v>
                </c:pt>
                <c:pt idx="9">
                  <c:v>Технології електронних мультимедійних видань</c:v>
                </c:pt>
              </c:strCache>
            </c:strRef>
          </c:cat>
          <c:val>
            <c:numRef>
              <c:f>Лист5!$B$3:$B$12</c:f>
              <c:numCache>
                <c:formatCode>General</c:formatCode>
                <c:ptCount val="10"/>
                <c:pt idx="0">
                  <c:v>33</c:v>
                </c:pt>
                <c:pt idx="1">
                  <c:v>16</c:v>
                </c:pt>
                <c:pt idx="2">
                  <c:v>58</c:v>
                </c:pt>
                <c:pt idx="3">
                  <c:v>46</c:v>
                </c:pt>
                <c:pt idx="4">
                  <c:v>9</c:v>
                </c:pt>
                <c:pt idx="5">
                  <c:v>4</c:v>
                </c:pt>
                <c:pt idx="6">
                  <c:v>12</c:v>
                </c:pt>
                <c:pt idx="7">
                  <c:v>6</c:v>
                </c:pt>
                <c:pt idx="8">
                  <c:v>35</c:v>
                </c:pt>
                <c:pt idx="9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9D3D-4468-87C6-3318545DB0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Освітні програми бакалаврату (заочна форма навчання)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5F-4A46-8EF8-B9F2F4ADD7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5F-4A46-8EF8-B9F2F4ADD71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5F-4A46-8EF8-B9F2F4ADD71E}"/>
              </c:ext>
            </c:extLst>
          </c:dPt>
          <c:dLbls>
            <c:dLbl>
              <c:idx val="1"/>
              <c:layout>
                <c:manualLayout>
                  <c:x val="0.14939953116547455"/>
                  <c:y val="-0.1443962802583088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84352146821342"/>
                      <c:h val="0.16054343666283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FC5F-4A46-8EF8-B9F2F4ADD71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Лист5!$A$16:$A$18</c:f>
              <c:strCache>
                <c:ptCount val="3"/>
                <c:pt idx="0">
                  <c:v>Фінанси і кредит</c:v>
                </c:pt>
                <c:pt idx="1">
                  <c:v>Бізнес-адміністрування</c:v>
                </c:pt>
                <c:pt idx="2">
                  <c:v>Комп'ютерні науки</c:v>
                </c:pt>
              </c:strCache>
            </c:strRef>
          </c:cat>
          <c:val>
            <c:numRef>
              <c:f>Лист5!$B$16:$B$18</c:f>
              <c:numCache>
                <c:formatCode>General</c:formatCode>
                <c:ptCount val="3"/>
                <c:pt idx="0">
                  <c:v>9</c:v>
                </c:pt>
                <c:pt idx="1">
                  <c:v>3</c:v>
                </c:pt>
                <c:pt idx="2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C5F-4A46-8EF8-B9F2F4ADD71E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Освітні програми магістратури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explosion val="1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AA-4FAC-8058-A7162084109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AA-4FAC-8058-A7162084109D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AA-4FAC-8058-A7162084109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192583089269036"/>
                      <c:h val="0.139094112478142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5AA-4FAC-8058-A7162084109D}"/>
                </c:ext>
              </c:extLst>
            </c:dLbl>
            <c:dLbl>
              <c:idx val="2"/>
              <c:layout>
                <c:manualLayout>
                  <c:x val="-2.7897264872761614E-2"/>
                  <c:y val="3.255867451938721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AA-4FAC-8058-A7162084109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Лист5!$A$26:$A$28</c:f>
              <c:strCache>
                <c:ptCount val="3"/>
                <c:pt idx="0">
                  <c:v>Бізнес-адміністрування</c:v>
                </c:pt>
                <c:pt idx="1">
                  <c:v>Комп'ютерні науки</c:v>
                </c:pt>
                <c:pt idx="2">
                  <c:v>Управління соціальними проєктами</c:v>
                </c:pt>
              </c:strCache>
            </c:strRef>
          </c:cat>
          <c:val>
            <c:numRef>
              <c:f>Лист5!$B$26:$B$28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5AA-4FAC-8058-A716208410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uk-UA"/>
              <a:t>Набір на програми докторів філософії у 2021-2025 роках</a:t>
            </a:r>
            <a:r>
              <a:rPr lang="en-US"/>
              <a:t> 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rgbClr val="FFFF00">
                    <a:shade val="30000"/>
                    <a:satMod val="115000"/>
                  </a:srgbClr>
                </a:gs>
                <a:gs pos="50000">
                  <a:srgbClr val="FFFF00">
                    <a:shade val="67500"/>
                    <a:satMod val="115000"/>
                  </a:srgbClr>
                </a:gs>
                <a:gs pos="100000">
                  <a:srgbClr val="FFFF00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dLbl>
              <c:idx val="2"/>
              <c:layout>
                <c:manualLayout>
                  <c:x val="-1.7768301350390902E-3"/>
                  <c:y val="-1.8518518518518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BE9-47DA-822F-AFDF881A8B4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Лист3!$A$3:$A$7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Лист3!$B$3:$B$7</c:f>
              <c:numCache>
                <c:formatCode>General</c:formatCode>
                <c:ptCount val="5"/>
                <c:pt idx="0">
                  <c:v>9</c:v>
                </c:pt>
                <c:pt idx="1">
                  <c:v>5</c:v>
                </c:pt>
                <c:pt idx="2">
                  <c:v>20</c:v>
                </c:pt>
                <c:pt idx="3">
                  <c:v>9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E9-47DA-822F-AFDF881A8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27832240"/>
        <c:axId val="627836920"/>
      </c:barChart>
      <c:catAx>
        <c:axId val="627832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836920"/>
        <c:crosses val="autoZero"/>
        <c:auto val="1"/>
        <c:lblAlgn val="ctr"/>
        <c:lblOffset val="100"/>
        <c:noMultiLvlLbl val="0"/>
      </c:catAx>
      <c:valAx>
        <c:axId val="627836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27832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/>
              <a:t>Контингент іноземних</a:t>
            </a:r>
            <a:r>
              <a:rPr lang="ru-RU" baseline="0"/>
              <a:t> студентів станом на 01.11 відповідного року</a:t>
            </a:r>
            <a:endParaRPr lang="ru-RU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Лист1!$C$3:$C$7</c:f>
              <c:numCache>
                <c:formatCode>General</c:formatCode>
                <c:ptCount val="5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  <c:pt idx="3">
                  <c:v>2024</c:v>
                </c:pt>
                <c:pt idx="4">
                  <c:v>2025</c:v>
                </c:pt>
              </c:numCache>
            </c:numRef>
          </c:cat>
          <c:val>
            <c:numRef>
              <c:f>Лист1!$D$3:$D$7</c:f>
              <c:numCache>
                <c:formatCode>General</c:formatCode>
                <c:ptCount val="5"/>
                <c:pt idx="0">
                  <c:v>893</c:v>
                </c:pt>
                <c:pt idx="1">
                  <c:v>569</c:v>
                </c:pt>
                <c:pt idx="2">
                  <c:v>1200</c:v>
                </c:pt>
                <c:pt idx="3">
                  <c:v>1542</c:v>
                </c:pt>
                <c:pt idx="4">
                  <c:v>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983-4B91-987D-9B7205A1FD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3036976"/>
        <c:axId val="693044896"/>
      </c:barChart>
      <c:catAx>
        <c:axId val="69303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3044896"/>
        <c:crosses val="autoZero"/>
        <c:auto val="1"/>
        <c:lblAlgn val="ctr"/>
        <c:lblOffset val="100"/>
        <c:noMultiLvlLbl val="0"/>
      </c:catAx>
      <c:valAx>
        <c:axId val="693044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6930369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15373" y="0"/>
            <a:ext cx="2918831" cy="49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uk-UA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2" name="Google Shape;9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/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2</a:t>
            </a:fld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BCC045D-5687-7B2E-5080-2A832BD1BF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EEC0325D-68E0-F43C-AB3B-6CC24B8D7F3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99D686D7-3F47-17BF-5968-82D9AF26DFF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C5949C0B-C2B9-4181-7832-892B2BE2E9F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67436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AE4BBA4E-05AE-C73B-E2C3-F7D6EA55C0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BC7F1ADE-3F29-FBD3-1CEA-22C7D2D2D5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018416F6-8BE7-F0A7-DAE3-BB02EF6759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EC586A48-EEFA-BD5E-3E72-0C6352E0F16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26273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DA768EA1-58A9-75E0-756C-AF2CC034C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6BB164E6-EE3F-C86D-8633-7A9E9F52413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E0FAC16F-7D02-A487-BAA6-8CBA2C31A51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4DCD69F4-9E18-552A-8628-1848E9C0095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28572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D1C64F35-7A19-9167-2C2E-A31BCD411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3731A0D1-5D91-7CE5-CF53-0819E7107D2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9CE6FB74-E309-31D3-5B31-B3E26014AD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42A3DC6A-58AB-65A6-2D80-5BF95479487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45248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33796E53-F725-FF4B-343C-836CB5A15B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00D14014-1A79-BAD9-D1BA-5E01E111520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9D6CA03A-03E3-D894-A5AD-B8B44A12BE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8063E268-99F2-63DC-6B1E-538057C6D42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9057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>
          <a:extLst>
            <a:ext uri="{FF2B5EF4-FFF2-40B4-BE49-F238E27FC236}">
              <a16:creationId xmlns:a16="http://schemas.microsoft.com/office/drawing/2014/main" id="{F0428908-F1BD-44DC-B978-E4AD13811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a9f30904f2_0_0:notes">
            <a:extLst>
              <a:ext uri="{FF2B5EF4-FFF2-40B4-BE49-F238E27FC236}">
                <a16:creationId xmlns:a16="http://schemas.microsoft.com/office/drawing/2014/main" id="{B70BD47A-5BEA-34F9-CC2B-FA3B8DA0F99B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5" name="Google Shape;195;g2a9f30904f2_0_0:notes">
            <a:extLst>
              <a:ext uri="{FF2B5EF4-FFF2-40B4-BE49-F238E27FC236}">
                <a16:creationId xmlns:a16="http://schemas.microsoft.com/office/drawing/2014/main" id="{03F9242B-8AF6-10A1-BACC-1055B3487C6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5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Перенести на термін виконання </a:t>
            </a:r>
            <a:r>
              <a:rPr lang="uk-UA" b="0" i="0" dirty="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 1 січня року, наступного за роком припинення або скасування дії воєнного стану в Україні.</a:t>
            </a:r>
            <a:endParaRPr dirty="0"/>
          </a:p>
        </p:txBody>
      </p:sp>
      <p:sp>
        <p:nvSpPr>
          <p:cNvPr id="196" name="Google Shape;196;g2a9f30904f2_0_0:notes">
            <a:extLst>
              <a:ext uri="{FF2B5EF4-FFF2-40B4-BE49-F238E27FC236}">
                <a16:creationId xmlns:a16="http://schemas.microsoft.com/office/drawing/2014/main" id="{496B1440-8AEF-B02F-871D-5E66CDBF83C6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3815373" y="9371285"/>
            <a:ext cx="2918831" cy="494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408609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8" name="Google Shape;398;p20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99" name="Google Shape;399;p20:notes"/>
          <p:cNvSpPr txBox="1">
            <a:spLocks noGrp="1"/>
          </p:cNvSpPr>
          <p:nvPr>
            <p:ph type="sldNum" idx="12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21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2"/>
          <p:cNvSpPr txBox="1"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2"/>
          <p:cNvSpPr txBox="1"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2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22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1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31"/>
          <p:cNvSpPr txBox="1">
            <a:spLocks noGrp="1"/>
          </p:cNvSpPr>
          <p:nvPr>
            <p:ph type="body" idx="1"/>
          </p:nvPr>
        </p:nvSpPr>
        <p:spPr>
          <a:xfrm rot="5400000">
            <a:off x="3123154" y="-890906"/>
            <a:ext cx="2888464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Google Shape;75;p31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31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31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2"/>
          <p:cNvSpPr txBox="1">
            <a:spLocks noGrp="1"/>
          </p:cNvSpPr>
          <p:nvPr>
            <p:ph type="title"/>
          </p:nvPr>
        </p:nvSpPr>
        <p:spPr>
          <a:xfrm rot="5400000">
            <a:off x="5463778" y="1371602"/>
            <a:ext cx="4388644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" name="Google Shape;80;p32"/>
          <p:cNvSpPr txBox="1">
            <a:spLocks noGrp="1"/>
          </p:cNvSpPr>
          <p:nvPr>
            <p:ph type="body" idx="1"/>
          </p:nvPr>
        </p:nvSpPr>
        <p:spPr>
          <a:xfrm rot="5400000">
            <a:off x="1272778" y="-609598"/>
            <a:ext cx="4388644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2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2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2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3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33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Пользовательский макет">
  <p:cSld name="1_Пользовательский макет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4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9" name="Google Shape;89;p34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3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Google Shape;23;p23"/>
          <p:cNvSpPr txBox="1">
            <a:spLocks noGrp="1"/>
          </p:cNvSpPr>
          <p:nvPr>
            <p:ph type="body" idx="1"/>
          </p:nvPr>
        </p:nvSpPr>
        <p:spPr>
          <a:xfrm>
            <a:off x="452586" y="1779662"/>
            <a:ext cx="8229600" cy="288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23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23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23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4"/>
          <p:cNvSpPr txBox="1"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24"/>
          <p:cNvSpPr txBox="1"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24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Google Shape;31;p24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24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5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body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body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25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25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25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6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body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body" idx="3"/>
          </p:nvPr>
        </p:nvSpPr>
        <p:spPr>
          <a:xfrm>
            <a:off x="4645028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body" idx="4"/>
          </p:nvPr>
        </p:nvSpPr>
        <p:spPr>
          <a:xfrm>
            <a:off x="4645028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26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26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Google Shape;48;p26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7"/>
          <p:cNvSpPr txBox="1">
            <a:spLocks noGrp="1"/>
          </p:cNvSpPr>
          <p:nvPr>
            <p:ph type="title"/>
          </p:nvPr>
        </p:nvSpPr>
        <p:spPr>
          <a:xfrm>
            <a:off x="457200" y="1008112"/>
            <a:ext cx="8229600" cy="626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Google Shape;51;p27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27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27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Google Shape;56;p28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28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9"/>
          <p:cNvSpPr txBox="1"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29"/>
          <p:cNvSpPr txBox="1">
            <a:spLocks noGrp="1"/>
          </p:cNvSpPr>
          <p:nvPr>
            <p:ph type="body" idx="1"/>
          </p:nvPr>
        </p:nvSpPr>
        <p:spPr>
          <a:xfrm>
            <a:off x="3575050" y="204789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1" name="Google Shape;61;p29"/>
          <p:cNvSpPr txBox="1">
            <a:spLocks noGrp="1"/>
          </p:cNvSpPr>
          <p:nvPr>
            <p:ph type="body" idx="2"/>
          </p:nvPr>
        </p:nvSpPr>
        <p:spPr>
          <a:xfrm>
            <a:off x="457203" y="1076327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29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Google Shape;63;p29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29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0"/>
          <p:cNvSpPr txBox="1"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30"/>
          <p:cNvSpPr>
            <a:spLocks noGrp="1"/>
          </p:cNvSpPr>
          <p:nvPr>
            <p:ph type="pic" idx="2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30"/>
          <p:cNvSpPr txBox="1">
            <a:spLocks noGrp="1"/>
          </p:cNvSpPr>
          <p:nvPr>
            <p:ph type="body" idx="1"/>
          </p:nvPr>
        </p:nvSpPr>
        <p:spPr>
          <a:xfrm>
            <a:off x="1792288" y="4025504"/>
            <a:ext cx="5486400" cy="60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Google Shape;69;p30"/>
          <p:cNvSpPr txBox="1">
            <a:spLocks noGrp="1"/>
          </p:cNvSpPr>
          <p:nvPr>
            <p:ph type="dt" idx="10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30"/>
          <p:cNvSpPr txBox="1">
            <a:spLocks noGrp="1"/>
          </p:cNvSpPr>
          <p:nvPr>
            <p:ph type="ftr" idx="11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30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CF1F8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1"/>
          <p:cNvSpPr/>
          <p:nvPr/>
        </p:nvSpPr>
        <p:spPr>
          <a:xfrm>
            <a:off x="3991" y="-1"/>
            <a:ext cx="9144000" cy="91634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endParaRPr sz="2400" b="1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" name="Google Shape;11;p21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2022763" y="1008113"/>
            <a:ext cx="5089246" cy="3939901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21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1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-UA"/>
              <a:t>‹#›</a:t>
            </a:fld>
            <a:endParaRPr/>
          </a:p>
        </p:txBody>
      </p:sp>
      <p:sp>
        <p:nvSpPr>
          <p:cNvPr id="13" name="Google Shape;13;p21"/>
          <p:cNvSpPr/>
          <p:nvPr/>
        </p:nvSpPr>
        <p:spPr>
          <a:xfrm>
            <a:off x="0" y="5071018"/>
            <a:ext cx="9144000" cy="72482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" name="Google Shape;14;p21" descr="D:\символика\лого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248606" y="61739"/>
            <a:ext cx="795002" cy="79286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"/>
          <p:cNvSpPr txBox="1">
            <a:spLocks noGrp="1"/>
          </p:cNvSpPr>
          <p:nvPr>
            <p:ph type="ctrTitle"/>
          </p:nvPr>
        </p:nvSpPr>
        <p:spPr>
          <a:xfrm>
            <a:off x="611560" y="1491629"/>
            <a:ext cx="7846640" cy="3033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66092"/>
              </a:buClr>
              <a:buSzPts val="3200"/>
              <a:buFont typeface="Arial"/>
              <a:buNone/>
            </a:pPr>
            <a:r>
              <a:rPr lang="uk-UA" sz="3200" dirty="0">
                <a:solidFill>
                  <a:srgbClr val="366092"/>
                </a:solidFill>
              </a:rPr>
              <a:t>Про результати виконання</a:t>
            </a:r>
            <a: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КРІ </a:t>
            </a:r>
            <a:r>
              <a:rPr lang="uk-UA" sz="3200" dirty="0">
                <a:solidFill>
                  <a:srgbClr val="366092"/>
                </a:solidFill>
              </a:rPr>
              <a:t>у</a:t>
            </a:r>
            <a: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 ХНЕУ ім. С. Кузнеця </a:t>
            </a:r>
            <a:b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  <a:t>протягом 2025 року</a:t>
            </a:r>
            <a:b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3200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uk-UA" sz="2800" b="0" i="1" dirty="0">
                <a:solidFill>
                  <a:srgbClr val="366092"/>
                </a:solidFill>
              </a:rPr>
              <a:t>Декан факультету підготовки іноземних громадян Єрмоленко О. А.</a:t>
            </a:r>
            <a:br>
              <a:rPr lang="uk-UA" sz="2800" b="0" i="1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lang="uk-UA" sz="2800" b="0" i="1" dirty="0">
                <a:solidFill>
                  <a:srgbClr val="366092"/>
                </a:solidFill>
                <a:latin typeface="Arial"/>
                <a:ea typeface="Arial"/>
                <a:cs typeface="Arial"/>
                <a:sym typeface="Arial"/>
              </a:rPr>
            </a:br>
            <a:endParaRPr sz="2800" b="0" i="1" dirty="0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DF0044B1-3607-84AC-83D4-4B0E4C93D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Весняний набір 2025 року за освітніми програмами</a:t>
            </a:r>
            <a:endParaRPr lang="ru-RU" sz="2000" dirty="0"/>
          </a:p>
        </p:txBody>
      </p:sp>
      <p:pic>
        <p:nvPicPr>
          <p:cNvPr id="4" name="Picture 2" descr="C:\Users\Alexsey\Desktop\Для отчета по набору\2_54271234970191145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9A044923-60F5-3323-CB0C-B7749F3EDFE5}"/>
              </a:ext>
            </a:extLst>
          </p:cNvPr>
          <p:cNvGraphicFramePr>
            <a:graphicFrameLocks/>
          </p:cNvGraphicFramePr>
          <p:nvPr/>
        </p:nvGraphicFramePr>
        <p:xfrm>
          <a:off x="0" y="1188338"/>
          <a:ext cx="4808220" cy="3703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D3FE5A7-2ED2-CE83-CA3E-C3F03A63D284}"/>
              </a:ext>
            </a:extLst>
          </p:cNvPr>
          <p:cNvGraphicFramePr>
            <a:graphicFrameLocks/>
          </p:cNvGraphicFramePr>
          <p:nvPr/>
        </p:nvGraphicFramePr>
        <p:xfrm>
          <a:off x="3830125" y="1165478"/>
          <a:ext cx="5532120" cy="374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90721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1D6CE6-A204-9264-59D2-0FA51C8DB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CABD78-DCEE-D8D6-A15A-8F61A86EF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Осінній набір 2025 року за освітніми програмами</a:t>
            </a:r>
            <a:endParaRPr lang="ru-RU" sz="2000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6BA41CFB-E90B-8230-C760-00967A8B5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CBCE4905-323D-A533-61FF-A1504FBCE353}"/>
              </a:ext>
            </a:extLst>
          </p:cNvPr>
          <p:cNvGraphicFramePr>
            <a:graphicFrameLocks/>
          </p:cNvGraphicFramePr>
          <p:nvPr/>
        </p:nvGraphicFramePr>
        <p:xfrm>
          <a:off x="-117230" y="941967"/>
          <a:ext cx="5884984" cy="3938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E0BC3F6A-D5D7-B844-5F22-1A773D125E44}"/>
              </a:ext>
            </a:extLst>
          </p:cNvPr>
          <p:cNvGraphicFramePr>
            <a:graphicFrameLocks/>
          </p:cNvGraphicFramePr>
          <p:nvPr/>
        </p:nvGraphicFramePr>
        <p:xfrm>
          <a:off x="4410312" y="1251969"/>
          <a:ext cx="4991100" cy="3318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929237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EE6F0-47A5-5310-52FD-78475739E0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FAF096-5475-A91F-C244-5F44DDE3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Осінній набір 2025 року за освітніми програмами</a:t>
            </a:r>
            <a:endParaRPr lang="ru-RU" sz="2000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8D26A543-D0C9-29F8-61D8-4483A4BAD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0D5AC006-CAD7-C825-802F-2A446FB72502}"/>
              </a:ext>
            </a:extLst>
          </p:cNvPr>
          <p:cNvGraphicFramePr>
            <a:graphicFrameLocks/>
          </p:cNvGraphicFramePr>
          <p:nvPr/>
        </p:nvGraphicFramePr>
        <p:xfrm>
          <a:off x="1367790" y="878325"/>
          <a:ext cx="6051684" cy="3948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154763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sey\Desktop\Для отчета по набору\2_54271234970191145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844877F6-6E88-6EC3-9671-9308AE650479}"/>
              </a:ext>
            </a:extLst>
          </p:cNvPr>
          <p:cNvGraphicFramePr>
            <a:graphicFrameLocks/>
          </p:cNvGraphicFramePr>
          <p:nvPr/>
        </p:nvGraphicFramePr>
        <p:xfrm>
          <a:off x="1002030" y="844062"/>
          <a:ext cx="7139940" cy="3587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113691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D63F20-2B42-8C73-7DCB-593232BAD6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4ED652-F0E2-A2A6-EE1C-0A5BDF0AB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Поновлення у 2025 році</a:t>
            </a:r>
            <a:endParaRPr lang="ru-RU" sz="2000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74DB8A06-EF77-F2F8-7F44-8646E7FEC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>
            <a:extLst>
              <a:ext uri="{FF2B5EF4-FFF2-40B4-BE49-F238E27FC236}">
                <a16:creationId xmlns:a16="http://schemas.microsoft.com/office/drawing/2014/main" id="{B438D278-1197-ECF4-B1F2-07E7C1D87CF5}"/>
              </a:ext>
            </a:extLst>
          </p:cNvPr>
          <p:cNvGraphicFramePr>
            <a:graphicFrameLocks noGrp="1"/>
          </p:cNvGraphicFramePr>
          <p:nvPr/>
        </p:nvGraphicFramePr>
        <p:xfrm>
          <a:off x="1801446" y="941967"/>
          <a:ext cx="5541108" cy="3770710"/>
        </p:xfrm>
        <a:graphic>
          <a:graphicData uri="http://schemas.openxmlformats.org/drawingml/2006/table">
            <a:tbl>
              <a:tblPr/>
              <a:tblGrid>
                <a:gridCol w="4472943">
                  <a:extLst>
                    <a:ext uri="{9D8B030D-6E8A-4147-A177-3AD203B41FA5}">
                      <a16:colId xmlns:a16="http://schemas.microsoft.com/office/drawing/2014/main" val="1497872985"/>
                    </a:ext>
                  </a:extLst>
                </a:gridCol>
                <a:gridCol w="1068165">
                  <a:extLst>
                    <a:ext uri="{9D8B030D-6E8A-4147-A177-3AD203B41FA5}">
                      <a16:colId xmlns:a16="http://schemas.microsoft.com/office/drawing/2014/main" val="3344601896"/>
                    </a:ext>
                  </a:extLst>
                </a:gridCol>
              </a:tblGrid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Поновлені на захист: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240149648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Бакалаври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65265627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Магістри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33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82823062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1931247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Поновлені на семестр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865553593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Бакалаври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marR="0" algn="r" rtl="0" fontAlgn="b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ru-RU" sz="16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228932416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Магістри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29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49613177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65034829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Поновлені на рік і більше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988202992"/>
                  </a:ext>
                </a:extLst>
              </a:tr>
              <a:tr h="377071">
                <a:tc>
                  <a:txBody>
                    <a:bodyPr/>
                    <a:lstStyle/>
                    <a:p>
                      <a:pPr algn="l" fontAlgn="b">
                        <a:buNone/>
                      </a:pPr>
                      <a:r>
                        <a:rPr lang="ru-RU" sz="1600" u="none" strike="noStrike">
                          <a:effectLst/>
                        </a:rPr>
                        <a:t>Бакалаври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>
                        <a:buNone/>
                      </a:pPr>
                      <a:r>
                        <a:rPr lang="ru-RU" sz="1600" u="none" strike="noStrike" dirty="0">
                          <a:effectLst/>
                        </a:rPr>
                        <a:t>15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909292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36699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74B2C93-4264-E6A6-2E70-51A9517ED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E9BD68B3-CB30-D6D7-D361-04F17485B6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ADFFBDFD-F4ED-0C83-38D9-1B7500FC8E72}"/>
              </a:ext>
            </a:extLst>
          </p:cNvPr>
          <p:cNvGraphicFramePr>
            <a:graphicFrameLocks/>
          </p:cNvGraphicFramePr>
          <p:nvPr/>
        </p:nvGraphicFramePr>
        <p:xfrm>
          <a:off x="822556" y="941967"/>
          <a:ext cx="7221414" cy="355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426365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FCC253-635F-7978-4887-907AD63057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CD9284-A7F6-2384-6A74-0BD9A89A40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Надходження коштів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3AEF7D-C391-CB01-D165-2E6730BBF7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34" y="1065654"/>
            <a:ext cx="8359052" cy="360247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9A82F03E-7A6E-C0CA-791B-CC51D4EF09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текст, снимок экрана, число, Шриф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38A9203-F4C8-6427-1D8F-073220C5E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15" y="1002012"/>
            <a:ext cx="4404702" cy="3602471"/>
          </a:xfrm>
          <a:prstGeom prst="rect">
            <a:avLst/>
          </a:prstGeom>
        </p:spPr>
      </p:pic>
      <p:pic>
        <p:nvPicPr>
          <p:cNvPr id="8" name="Рисунок 7" descr="Изображение выглядит как текст, снимок экрана, Шрифт, линия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0B592237-2C79-6800-A694-A101D2C59A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18017" y="941967"/>
            <a:ext cx="4353533" cy="885949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текст, снимок экрана, Шрифт, числ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0834915-8483-28D4-5FD5-32BE0679D8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95228" y="1845190"/>
            <a:ext cx="3576650" cy="311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7265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64AAF8-41DA-DEB4-04EF-3A8D83497D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8DBF87-E504-5A2B-B42F-80A975D83F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Напрямки роботи з набору</a:t>
            </a:r>
            <a:endParaRPr lang="ru-RU" sz="2000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AEFB9BFB-D340-9428-6CAC-A82EB32CC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Изображение выглядит как одежда, в помещении, человек, стул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F5059A8-E92B-8532-F1C1-7C8B5571B3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533" y="2509716"/>
            <a:ext cx="2688492" cy="2016370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остюм, одежда, человек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37843569-C763-D067-8AAD-D669F8092C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025" y="996675"/>
            <a:ext cx="1999517" cy="2666023"/>
          </a:xfrm>
          <a:prstGeom prst="rect">
            <a:avLst/>
          </a:prstGeom>
        </p:spPr>
      </p:pic>
      <p:pic>
        <p:nvPicPr>
          <p:cNvPr id="10" name="Рисунок 9" descr="Изображение выглядит как одежда, человек, в помещении, Человеческое лицо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E42D72-079A-6A12-C29B-29CECDD920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542" y="2134282"/>
            <a:ext cx="1904488" cy="253931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43E871D3-60A9-BFD3-8247-F7957EAAA25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76030" y="1082772"/>
            <a:ext cx="2168324" cy="2977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645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35795F-114C-1405-6757-A354B29BEA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1E1FE6-1BC0-596D-7CAE-9D3451CC48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ru-RU" sz="2000" dirty="0" err="1"/>
              <a:t>Найбільш</a:t>
            </a:r>
            <a:r>
              <a:rPr lang="ru-RU" sz="2000" dirty="0"/>
              <a:t> </a:t>
            </a:r>
            <a:r>
              <a:rPr lang="ru-RU" sz="2000" dirty="0" err="1"/>
              <a:t>значні</a:t>
            </a:r>
            <a:r>
              <a:rPr lang="ru-RU" sz="2000" dirty="0"/>
              <a:t> </a:t>
            </a:r>
            <a:r>
              <a:rPr lang="ru-RU" sz="2000" dirty="0" err="1"/>
              <a:t>проблеми</a:t>
            </a:r>
            <a:r>
              <a:rPr lang="ru-RU" sz="2000" dirty="0"/>
              <a:t>, з </a:t>
            </a:r>
            <a:r>
              <a:rPr lang="ru-RU" sz="2000" dirty="0" err="1"/>
              <a:t>якими</a:t>
            </a:r>
            <a:r>
              <a:rPr lang="ru-RU" sz="2000" dirty="0"/>
              <a:t> </a:t>
            </a:r>
            <a:r>
              <a:rPr lang="ru-RU" sz="2000" dirty="0" err="1"/>
              <a:t>стикаються</a:t>
            </a:r>
            <a:r>
              <a:rPr lang="ru-RU" sz="2000" dirty="0"/>
              <a:t> ЗВО </a:t>
            </a:r>
            <a:r>
              <a:rPr lang="ru-RU" sz="2000" dirty="0" err="1"/>
              <a:t>під</a:t>
            </a:r>
            <a:r>
              <a:rPr lang="ru-RU" sz="2000" dirty="0"/>
              <a:t> час набору: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4C736E0-C8FE-A2FA-27E3-777EADCB5C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723" y="1065654"/>
            <a:ext cx="8573477" cy="3602472"/>
          </a:xfrm>
        </p:spPr>
        <p:txBody>
          <a:bodyPr/>
          <a:lstStyle/>
          <a:p>
            <a:r>
              <a:rPr lang="ru-RU" sz="1400" b="1" dirty="0"/>
              <a:t>1.	</a:t>
            </a:r>
            <a:r>
              <a:rPr lang="ru-RU" sz="1400" b="1" dirty="0" err="1"/>
              <a:t>Об’єктивна</a:t>
            </a:r>
            <a:r>
              <a:rPr lang="ru-RU" sz="1400" b="1" dirty="0"/>
              <a:t> причина - </a:t>
            </a:r>
            <a:r>
              <a:rPr lang="ru-RU" sz="1400" b="1" dirty="0" err="1"/>
              <a:t>запровадження</a:t>
            </a:r>
            <a:r>
              <a:rPr lang="ru-RU" sz="1400" b="1" dirty="0"/>
              <a:t> </a:t>
            </a:r>
            <a:r>
              <a:rPr lang="ru-RU" sz="1400" b="1" dirty="0" err="1"/>
              <a:t>воєнного</a:t>
            </a:r>
            <a:r>
              <a:rPr lang="ru-RU" sz="1400" b="1" dirty="0"/>
              <a:t> стану на </a:t>
            </a:r>
            <a:r>
              <a:rPr lang="ru-RU" sz="1400" b="1" dirty="0" err="1"/>
              <a:t>території</a:t>
            </a:r>
            <a:r>
              <a:rPr lang="ru-RU" sz="1400" b="1" dirty="0"/>
              <a:t> </a:t>
            </a:r>
            <a:r>
              <a:rPr lang="ru-RU" sz="1400" b="1" dirty="0" err="1"/>
              <a:t>України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</a:t>
            </a:r>
            <a:r>
              <a:rPr lang="ru-RU" sz="1400" b="1" dirty="0" err="1"/>
              <a:t>відлякує</a:t>
            </a:r>
            <a:r>
              <a:rPr lang="ru-RU" sz="1400" b="1" dirty="0"/>
              <a:t> </a:t>
            </a:r>
            <a:r>
              <a:rPr lang="ru-RU" sz="1400" b="1" dirty="0" err="1"/>
              <a:t>потенційних</a:t>
            </a:r>
            <a:r>
              <a:rPr lang="ru-RU" sz="1400" b="1" dirty="0"/>
              <a:t> </a:t>
            </a:r>
            <a:r>
              <a:rPr lang="ru-RU" sz="1400" b="1" dirty="0" err="1"/>
              <a:t>абітурієнтів</a:t>
            </a:r>
            <a:r>
              <a:rPr lang="ru-RU" sz="1400" b="1" dirty="0"/>
              <a:t>, </a:t>
            </a:r>
            <a:r>
              <a:rPr lang="ru-RU" sz="1400" b="1" dirty="0" err="1"/>
              <a:t>збільшує</a:t>
            </a:r>
            <a:r>
              <a:rPr lang="ru-RU" sz="1400" b="1" dirty="0"/>
              <a:t> </a:t>
            </a:r>
            <a:r>
              <a:rPr lang="ru-RU" sz="1400" b="1" dirty="0" err="1"/>
              <a:t>кількість</a:t>
            </a:r>
            <a:r>
              <a:rPr lang="ru-RU" sz="1400" b="1" dirty="0"/>
              <a:t> </a:t>
            </a:r>
            <a:r>
              <a:rPr lang="ru-RU" sz="1400" b="1" dirty="0" err="1"/>
              <a:t>відмов</a:t>
            </a:r>
            <a:r>
              <a:rPr lang="ru-RU" sz="1400" b="1" dirty="0"/>
              <a:t> </a:t>
            </a:r>
            <a:r>
              <a:rPr lang="ru-RU" sz="1400" b="1" dirty="0" err="1"/>
              <a:t>компетентними</a:t>
            </a:r>
            <a:r>
              <a:rPr lang="ru-RU" sz="1400" b="1" dirty="0"/>
              <a:t> органами </a:t>
            </a:r>
            <a:r>
              <a:rPr lang="ru-RU" sz="1400" b="1" dirty="0" err="1"/>
              <a:t>іноземним</a:t>
            </a:r>
            <a:r>
              <a:rPr lang="ru-RU" sz="1400" b="1" dirty="0"/>
              <a:t> </a:t>
            </a:r>
            <a:r>
              <a:rPr lang="ru-RU" sz="1400" b="1" dirty="0" err="1"/>
              <a:t>громадянам</a:t>
            </a:r>
            <a:r>
              <a:rPr lang="ru-RU" sz="1400" b="1" dirty="0"/>
              <a:t> у </a:t>
            </a:r>
            <a:r>
              <a:rPr lang="ru-RU" sz="1400" b="1" dirty="0" err="1"/>
              <a:t>вступі</a:t>
            </a:r>
            <a:r>
              <a:rPr lang="ru-RU" sz="1400" b="1" dirty="0"/>
              <a:t>, </a:t>
            </a:r>
            <a:r>
              <a:rPr lang="ru-RU" sz="1400" b="1" dirty="0" err="1"/>
              <a:t>ускладнює</a:t>
            </a:r>
            <a:r>
              <a:rPr lang="ru-RU" sz="1400" b="1" dirty="0"/>
              <a:t> </a:t>
            </a:r>
            <a:r>
              <a:rPr lang="ru-RU" sz="1400" b="1" dirty="0" err="1"/>
              <a:t>логістику</a:t>
            </a:r>
            <a:r>
              <a:rPr lang="ru-RU" sz="1400" b="1" dirty="0"/>
              <a:t> по </a:t>
            </a:r>
            <a:r>
              <a:rPr lang="ru-RU" sz="1400" b="1" dirty="0" err="1"/>
              <a:t>прибуттю</a:t>
            </a:r>
            <a:r>
              <a:rPr lang="ru-RU" sz="1400" b="1" dirty="0"/>
              <a:t>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вступників</a:t>
            </a:r>
            <a:r>
              <a:rPr lang="ru-RU" sz="1400" b="1" dirty="0"/>
              <a:t> на </a:t>
            </a:r>
            <a:r>
              <a:rPr lang="ru-RU" sz="1400" b="1" dirty="0" err="1"/>
              <a:t>територію</a:t>
            </a:r>
            <a:r>
              <a:rPr lang="ru-RU" sz="1400" b="1" dirty="0"/>
              <a:t> </a:t>
            </a:r>
            <a:r>
              <a:rPr lang="ru-RU" sz="1400" b="1" dirty="0" err="1"/>
              <a:t>України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2.	</a:t>
            </a:r>
            <a:r>
              <a:rPr lang="ru-RU" sz="1400" b="1" dirty="0" err="1"/>
              <a:t>Запровадження</a:t>
            </a:r>
            <a:r>
              <a:rPr lang="ru-RU" sz="1400" b="1" dirty="0"/>
              <a:t> </a:t>
            </a:r>
            <a:r>
              <a:rPr lang="ru-RU" sz="1400" b="1" dirty="0" err="1"/>
              <a:t>обмежень</a:t>
            </a:r>
            <a:r>
              <a:rPr lang="ru-RU" sz="1400" b="1" dirty="0"/>
              <a:t> </a:t>
            </a:r>
            <a:r>
              <a:rPr lang="ru-RU" sz="1400" b="1" dirty="0" err="1"/>
              <a:t>щодо</a:t>
            </a:r>
            <a:r>
              <a:rPr lang="ru-RU" sz="1400" b="1" dirty="0"/>
              <a:t> </a:t>
            </a:r>
            <a:r>
              <a:rPr lang="ru-RU" sz="1400" b="1" dirty="0" err="1"/>
              <a:t>поновлення</a:t>
            </a:r>
            <a:r>
              <a:rPr lang="ru-RU" sz="1400" b="1" dirty="0"/>
              <a:t> </a:t>
            </a:r>
            <a:r>
              <a:rPr lang="ru-RU" sz="1400" b="1" dirty="0" err="1"/>
              <a:t>студентів</a:t>
            </a:r>
            <a:r>
              <a:rPr lang="ru-RU" sz="1400" b="1" dirty="0"/>
              <a:t>, старших 25 </a:t>
            </a:r>
            <a:r>
              <a:rPr lang="ru-RU" sz="1400" b="1" dirty="0" err="1"/>
              <a:t>років</a:t>
            </a:r>
            <a:r>
              <a:rPr lang="ru-RU" sz="1400" b="1" dirty="0"/>
              <a:t> не дало </a:t>
            </a:r>
            <a:r>
              <a:rPr lang="ru-RU" sz="1400" b="1" dirty="0" err="1"/>
              <a:t>можливості</a:t>
            </a:r>
            <a:r>
              <a:rPr lang="ru-RU" sz="1400" b="1" dirty="0"/>
              <a:t> </a:t>
            </a:r>
            <a:r>
              <a:rPr lang="ru-RU" sz="1400" b="1" dirty="0" err="1"/>
              <a:t>поновити</a:t>
            </a:r>
            <a:r>
              <a:rPr lang="ru-RU" sz="1400" b="1" dirty="0"/>
              <a:t> десятки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студентів</a:t>
            </a:r>
            <a:r>
              <a:rPr lang="ru-RU" sz="1400" b="1" dirty="0"/>
              <a:t> </a:t>
            </a:r>
            <a:r>
              <a:rPr lang="ru-RU" sz="1400" b="1" dirty="0" err="1"/>
              <a:t>влітку</a:t>
            </a:r>
            <a:r>
              <a:rPr lang="ru-RU" sz="1400" b="1" dirty="0"/>
              <a:t> 2024 року.</a:t>
            </a:r>
          </a:p>
          <a:p>
            <a:r>
              <a:rPr lang="ru-RU" sz="1400" b="1" dirty="0"/>
              <a:t>3.	</a:t>
            </a:r>
            <a:r>
              <a:rPr lang="ru-RU" sz="1400" b="1" dirty="0" err="1"/>
              <a:t>Новації</a:t>
            </a:r>
            <a:r>
              <a:rPr lang="ru-RU" sz="1400" b="1" dirty="0"/>
              <a:t> МОН </a:t>
            </a:r>
            <a:r>
              <a:rPr lang="ru-RU" sz="1400" b="1" dirty="0" err="1"/>
              <a:t>дуже</a:t>
            </a:r>
            <a:r>
              <a:rPr lang="ru-RU" sz="1400" b="1" dirty="0"/>
              <a:t> часто не </a:t>
            </a:r>
            <a:r>
              <a:rPr lang="ru-RU" sz="1400" b="1" dirty="0" err="1"/>
              <a:t>враховують</a:t>
            </a:r>
            <a:r>
              <a:rPr lang="ru-RU" sz="1400" b="1" dirty="0"/>
              <a:t> </a:t>
            </a:r>
            <a:r>
              <a:rPr lang="ru-RU" sz="1400" b="1" dirty="0" err="1"/>
              <a:t>особливостей</a:t>
            </a:r>
            <a:r>
              <a:rPr lang="ru-RU" sz="1400" b="1" dirty="0"/>
              <a:t>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студентів</a:t>
            </a:r>
            <a:r>
              <a:rPr lang="ru-RU" sz="1400" b="1" dirty="0"/>
              <a:t>. Так, у 2021 </a:t>
            </a:r>
            <a:r>
              <a:rPr lang="ru-RU" sz="1400" b="1" dirty="0" err="1"/>
              <a:t>році</a:t>
            </a:r>
            <a:r>
              <a:rPr lang="ru-RU" sz="1400" b="1" dirty="0"/>
              <a:t> при </a:t>
            </a:r>
            <a:r>
              <a:rPr lang="ru-RU" sz="1400" b="1" dirty="0" err="1"/>
              <a:t>впровадженні</a:t>
            </a:r>
            <a:r>
              <a:rPr lang="ru-RU" sz="1400" b="1" dirty="0"/>
              <a:t> </a:t>
            </a:r>
            <a:r>
              <a:rPr lang="ru-RU" sz="1400" b="1" dirty="0" err="1"/>
              <a:t>нових</a:t>
            </a:r>
            <a:r>
              <a:rPr lang="ru-RU" sz="1400" b="1" dirty="0"/>
              <a:t> </a:t>
            </a:r>
            <a:r>
              <a:rPr lang="ru-RU" sz="1400" b="1" dirty="0" err="1"/>
              <a:t>документів</a:t>
            </a:r>
            <a:r>
              <a:rPr lang="ru-RU" sz="1400" b="1" dirty="0"/>
              <a:t> про </a:t>
            </a:r>
            <a:r>
              <a:rPr lang="ru-RU" sz="1400" b="1" dirty="0" err="1"/>
              <a:t>зарахування</a:t>
            </a:r>
            <a:r>
              <a:rPr lang="ru-RU" sz="1400" b="1" dirty="0"/>
              <a:t> </a:t>
            </a:r>
            <a:r>
              <a:rPr lang="ru-RU" sz="1400" b="1" dirty="0" err="1"/>
              <a:t>виникли</a:t>
            </a:r>
            <a:r>
              <a:rPr lang="ru-RU" sz="1400" b="1" dirty="0"/>
              <a:t> </a:t>
            </a:r>
            <a:r>
              <a:rPr lang="ru-RU" sz="1400" b="1" dirty="0" err="1"/>
              <a:t>проблеми</a:t>
            </a:r>
            <a:r>
              <a:rPr lang="ru-RU" sz="1400" b="1" dirty="0"/>
              <a:t> з ДМС </a:t>
            </a:r>
            <a:r>
              <a:rPr lang="ru-RU" sz="1400" b="1" dirty="0" err="1"/>
              <a:t>щодо</a:t>
            </a:r>
            <a:r>
              <a:rPr lang="ru-RU" sz="1400" b="1" dirty="0"/>
              <a:t> </a:t>
            </a:r>
            <a:r>
              <a:rPr lang="ru-RU" sz="1400" b="1" dirty="0" err="1"/>
              <a:t>дати</a:t>
            </a:r>
            <a:r>
              <a:rPr lang="ru-RU" sz="1400" b="1" dirty="0"/>
              <a:t> </a:t>
            </a:r>
            <a:r>
              <a:rPr lang="ru-RU" sz="1400" b="1" dirty="0" err="1"/>
              <a:t>набуття</a:t>
            </a:r>
            <a:r>
              <a:rPr lang="ru-RU" sz="1400" b="1" dirty="0"/>
              <a:t> статусу студента. А у 2024 </a:t>
            </a:r>
            <a:r>
              <a:rPr lang="ru-RU" sz="1400" b="1" dirty="0" err="1"/>
              <a:t>році</a:t>
            </a:r>
            <a:r>
              <a:rPr lang="ru-RU" sz="1400" b="1" dirty="0"/>
              <a:t> </a:t>
            </a:r>
            <a:r>
              <a:rPr lang="ru-RU" sz="1400" b="1" dirty="0" err="1"/>
              <a:t>виникла</a:t>
            </a:r>
            <a:r>
              <a:rPr lang="ru-RU" sz="1400" b="1" dirty="0"/>
              <a:t> проблема з </a:t>
            </a:r>
            <a:r>
              <a:rPr lang="ru-RU" sz="1400" b="1" dirty="0" err="1"/>
              <a:t>поновленням</a:t>
            </a:r>
            <a:r>
              <a:rPr lang="ru-RU" sz="1400" b="1" dirty="0"/>
              <a:t>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студентів</a:t>
            </a:r>
            <a:r>
              <a:rPr lang="ru-RU" sz="1400" b="1" dirty="0"/>
              <a:t>, яка </a:t>
            </a:r>
            <a:r>
              <a:rPr lang="ru-RU" sz="1400" b="1" dirty="0" err="1"/>
              <a:t>частково</a:t>
            </a:r>
            <a:r>
              <a:rPr lang="ru-RU" sz="1400" b="1" dirty="0"/>
              <a:t> </a:t>
            </a:r>
            <a:r>
              <a:rPr lang="ru-RU" sz="1400" b="1" dirty="0" err="1"/>
              <a:t>вирішена</a:t>
            </a:r>
            <a:r>
              <a:rPr lang="ru-RU" sz="1400" b="1" dirty="0"/>
              <a:t>, </a:t>
            </a:r>
            <a:r>
              <a:rPr lang="ru-RU" sz="1400" b="1" dirty="0" err="1"/>
              <a:t>проте</a:t>
            </a:r>
            <a:r>
              <a:rPr lang="ru-RU" sz="1400" b="1" dirty="0"/>
              <a:t> </a:t>
            </a:r>
            <a:r>
              <a:rPr lang="ru-RU" sz="1400" b="1" dirty="0" err="1"/>
              <a:t>суттєво</a:t>
            </a:r>
            <a:r>
              <a:rPr lang="ru-RU" sz="1400" b="1" dirty="0"/>
              <a:t> </a:t>
            </a:r>
            <a:r>
              <a:rPr lang="ru-RU" sz="1400" b="1" dirty="0" err="1"/>
              <a:t>ускладнена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4.	Три роки </a:t>
            </a:r>
            <a:r>
              <a:rPr lang="ru-RU" sz="1400" b="1" dirty="0" err="1"/>
              <a:t>поспіль</a:t>
            </a:r>
            <a:r>
              <a:rPr lang="ru-RU" sz="1400" b="1" dirty="0"/>
              <a:t> Порядок </a:t>
            </a:r>
            <a:r>
              <a:rPr lang="ru-RU" sz="1400" b="1" dirty="0" err="1"/>
              <a:t>вступу</a:t>
            </a:r>
            <a:r>
              <a:rPr lang="ru-RU" sz="1400" b="1" dirty="0"/>
              <a:t> </a:t>
            </a:r>
            <a:r>
              <a:rPr lang="ru-RU" sz="1400" b="1" dirty="0" err="1"/>
              <a:t>ухвалюється</a:t>
            </a:r>
            <a:r>
              <a:rPr lang="ru-RU" sz="1400" b="1" dirty="0"/>
              <a:t> з </a:t>
            </a:r>
            <a:r>
              <a:rPr lang="ru-RU" sz="1400" b="1" dirty="0" err="1"/>
              <a:t>суттєвими</a:t>
            </a:r>
            <a:r>
              <a:rPr lang="ru-RU" sz="1400" b="1" dirty="0"/>
              <a:t> </a:t>
            </a:r>
            <a:r>
              <a:rPr lang="ru-RU" sz="1400" b="1" dirty="0" err="1"/>
              <a:t>затримками</a:t>
            </a:r>
            <a:r>
              <a:rPr lang="ru-RU" sz="1400" b="1" dirty="0"/>
              <a:t>, </a:t>
            </a:r>
            <a:r>
              <a:rPr lang="ru-RU" sz="1400" b="1" dirty="0" err="1"/>
              <a:t>що</a:t>
            </a:r>
            <a:r>
              <a:rPr lang="ru-RU" sz="1400" b="1" dirty="0"/>
              <a:t> не </a:t>
            </a:r>
            <a:r>
              <a:rPr lang="ru-RU" sz="1400" b="1" dirty="0" err="1"/>
              <a:t>дає</a:t>
            </a:r>
            <a:r>
              <a:rPr lang="ru-RU" sz="1400" b="1" dirty="0"/>
              <a:t> ЗВО провести </a:t>
            </a:r>
            <a:r>
              <a:rPr lang="ru-RU" sz="1400" b="1" dirty="0" err="1"/>
              <a:t>нормальну</a:t>
            </a:r>
            <a:r>
              <a:rPr lang="ru-RU" sz="1400" b="1" dirty="0"/>
              <a:t> </a:t>
            </a:r>
            <a:r>
              <a:rPr lang="ru-RU" sz="1400" b="1" dirty="0" err="1"/>
              <a:t>вступну</a:t>
            </a:r>
            <a:r>
              <a:rPr lang="ru-RU" sz="1400" b="1" dirty="0"/>
              <a:t> </a:t>
            </a:r>
            <a:r>
              <a:rPr lang="ru-RU" sz="1400" b="1" dirty="0" err="1"/>
              <a:t>кампанію</a:t>
            </a:r>
            <a:r>
              <a:rPr lang="ru-RU" sz="1400" b="1" dirty="0"/>
              <a:t> і </a:t>
            </a:r>
            <a:r>
              <a:rPr lang="ru-RU" sz="1400" b="1" dirty="0" err="1"/>
              <a:t>запровадити</a:t>
            </a:r>
            <a:r>
              <a:rPr lang="ru-RU" sz="1400" b="1" dirty="0"/>
              <a:t> </a:t>
            </a:r>
            <a:r>
              <a:rPr lang="ru-RU" sz="1400" b="1" dirty="0" err="1"/>
              <a:t>нормальні</a:t>
            </a:r>
            <a:r>
              <a:rPr lang="ru-RU" sz="1400" b="1" dirty="0"/>
              <a:t> </a:t>
            </a:r>
            <a:r>
              <a:rPr lang="ru-RU" sz="1400" b="1" dirty="0" err="1"/>
              <a:t>графіки</a:t>
            </a:r>
            <a:r>
              <a:rPr lang="ru-RU" sz="1400" b="1" dirty="0"/>
              <a:t> </a:t>
            </a:r>
            <a:r>
              <a:rPr lang="ru-RU" sz="1400" b="1" dirty="0" err="1"/>
              <a:t>навчального</a:t>
            </a:r>
            <a:r>
              <a:rPr lang="ru-RU" sz="1400" b="1" dirty="0"/>
              <a:t> </a:t>
            </a:r>
            <a:r>
              <a:rPr lang="ru-RU" sz="1400" b="1" dirty="0" err="1"/>
              <a:t>процесу</a:t>
            </a:r>
            <a:r>
              <a:rPr lang="ru-RU" sz="1400" b="1" dirty="0"/>
              <a:t>. </a:t>
            </a:r>
            <a:r>
              <a:rPr lang="ru-RU" sz="1400" b="1" dirty="0" err="1"/>
              <a:t>Цьогоріч</a:t>
            </a:r>
            <a:r>
              <a:rPr lang="ru-RU" sz="1400" b="1" dirty="0"/>
              <a:t> Порядку </a:t>
            </a:r>
            <a:r>
              <a:rPr lang="ru-RU" sz="1400" b="1" dirty="0" err="1"/>
              <a:t>вступу</a:t>
            </a:r>
            <a:r>
              <a:rPr lang="ru-RU" sz="1400" b="1" dirty="0"/>
              <a:t> </a:t>
            </a:r>
            <a:r>
              <a:rPr lang="ru-RU" sz="1400" b="1" dirty="0" err="1"/>
              <a:t>немає</a:t>
            </a:r>
            <a:r>
              <a:rPr lang="ru-RU" sz="1400" b="1" dirty="0"/>
              <a:t> </a:t>
            </a:r>
            <a:r>
              <a:rPr lang="ru-RU" sz="1400" b="1" dirty="0" err="1"/>
              <a:t>ще</a:t>
            </a:r>
            <a:r>
              <a:rPr lang="ru-RU" sz="1400" b="1" dirty="0"/>
              <a:t> на </a:t>
            </a:r>
            <a:r>
              <a:rPr lang="ru-RU" sz="1400" b="1" dirty="0" err="1"/>
              <a:t>громадському</a:t>
            </a:r>
            <a:r>
              <a:rPr lang="ru-RU" sz="1400" b="1" dirty="0"/>
              <a:t> </a:t>
            </a:r>
            <a:r>
              <a:rPr lang="ru-RU" sz="1400" b="1" dirty="0" err="1"/>
              <a:t>обговоренні</a:t>
            </a:r>
            <a:r>
              <a:rPr lang="ru-RU" sz="1400" b="1" dirty="0"/>
              <a:t>, яку </a:t>
            </a:r>
            <a:r>
              <a:rPr lang="ru-RU" sz="1400" b="1" dirty="0" err="1"/>
              <a:t>інформацію</a:t>
            </a:r>
            <a:r>
              <a:rPr lang="ru-RU" sz="1400" b="1" dirty="0"/>
              <a:t> ми </a:t>
            </a:r>
            <a:r>
              <a:rPr lang="ru-RU" sz="1400" b="1" dirty="0" err="1"/>
              <a:t>можемо</a:t>
            </a:r>
            <a:r>
              <a:rPr lang="ru-RU" sz="1400" b="1" dirty="0"/>
              <a:t> </a:t>
            </a:r>
            <a:r>
              <a:rPr lang="ru-RU" sz="1400" b="1" dirty="0" err="1"/>
              <a:t>надавати</a:t>
            </a:r>
            <a:r>
              <a:rPr lang="ru-RU" sz="1400" b="1" dirty="0"/>
              <a:t> </a:t>
            </a:r>
            <a:r>
              <a:rPr lang="ru-RU" sz="1400" b="1" dirty="0" err="1"/>
              <a:t>іноземним</a:t>
            </a:r>
            <a:r>
              <a:rPr lang="ru-RU" sz="1400" b="1" dirty="0"/>
              <a:t> </a:t>
            </a:r>
            <a:r>
              <a:rPr lang="ru-RU" sz="1400" b="1" dirty="0" err="1"/>
              <a:t>партнерським</a:t>
            </a:r>
            <a:r>
              <a:rPr lang="ru-RU" sz="1400" b="1" dirty="0"/>
              <a:t> </a:t>
            </a:r>
            <a:r>
              <a:rPr lang="ru-RU" sz="1400" b="1" dirty="0" err="1"/>
              <a:t>організаціям</a:t>
            </a:r>
            <a:r>
              <a:rPr lang="ru-RU" sz="1400" b="1" dirty="0"/>
              <a:t>, </a:t>
            </a:r>
            <a:r>
              <a:rPr lang="ru-RU" sz="1400" b="1" dirty="0" err="1"/>
              <a:t>потенційним</a:t>
            </a:r>
            <a:r>
              <a:rPr lang="ru-RU" sz="1400" b="1" dirty="0"/>
              <a:t> </a:t>
            </a:r>
            <a:r>
              <a:rPr lang="ru-RU" sz="1400" b="1" dirty="0" err="1"/>
              <a:t>вступникам</a:t>
            </a:r>
            <a:r>
              <a:rPr lang="ru-RU" sz="1400" b="1" dirty="0"/>
              <a:t>?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D4ACEF06-DE6F-4F5F-DF5F-95E2B50D4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7636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DFFB7E-22E7-2F62-0524-573177866E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8C512F-6155-FB95-3E23-582A8300A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Напрямки роботи з набору (виставки тощо)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319F3D9-7EBB-FBB1-870F-9640F2E4A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34" y="1065654"/>
            <a:ext cx="8359052" cy="3602472"/>
          </a:xfrm>
        </p:spPr>
        <p:txBody>
          <a:bodyPr/>
          <a:lstStyle/>
          <a:p>
            <a:r>
              <a:rPr lang="ru-RU" sz="1400" b="1" dirty="0"/>
              <a:t>5.	</a:t>
            </a:r>
            <a:r>
              <a:rPr lang="ru-RU" sz="1400" b="1" dirty="0" err="1"/>
              <a:t>Запровадження</a:t>
            </a:r>
            <a:r>
              <a:rPr lang="ru-RU" sz="1400" b="1" dirty="0"/>
              <a:t> </a:t>
            </a:r>
            <a:r>
              <a:rPr lang="ru-RU" sz="1400" b="1" dirty="0" err="1"/>
              <a:t>нової</a:t>
            </a:r>
            <a:r>
              <a:rPr lang="ru-RU" sz="1400" b="1" dirty="0"/>
              <a:t> </a:t>
            </a:r>
            <a:r>
              <a:rPr lang="ru-RU" sz="1400" b="1" dirty="0" err="1"/>
              <a:t>бази</a:t>
            </a:r>
            <a:r>
              <a:rPr lang="ru-RU" sz="1400" b="1" dirty="0"/>
              <a:t> з набору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громадян</a:t>
            </a:r>
            <a:r>
              <a:rPr lang="ru-RU" sz="1400" b="1" dirty="0"/>
              <a:t> </a:t>
            </a:r>
            <a:r>
              <a:rPr lang="ru-RU" sz="1400" b="1" dirty="0" err="1"/>
              <a:t>об’єктивно</a:t>
            </a:r>
            <a:r>
              <a:rPr lang="ru-RU" sz="1400" b="1" dirty="0"/>
              <a:t> </a:t>
            </a:r>
            <a:r>
              <a:rPr lang="ru-RU" sz="1400" b="1" dirty="0" err="1"/>
              <a:t>ускладнило</a:t>
            </a:r>
            <a:r>
              <a:rPr lang="ru-RU" sz="1400" b="1" dirty="0"/>
              <a:t> </a:t>
            </a:r>
            <a:r>
              <a:rPr lang="ru-RU" sz="1400" b="1" dirty="0" err="1"/>
              <a:t>неякі</a:t>
            </a:r>
            <a:r>
              <a:rPr lang="ru-RU" sz="1400" b="1" dirty="0"/>
              <a:t> </a:t>
            </a:r>
            <a:r>
              <a:rPr lang="ru-RU" sz="1400" b="1" dirty="0" err="1"/>
              <a:t>процедури</a:t>
            </a:r>
            <a:r>
              <a:rPr lang="ru-RU" sz="1400" b="1" dirty="0"/>
              <a:t> набору, </a:t>
            </a:r>
            <a:r>
              <a:rPr lang="ru-RU" sz="1400" b="1" dirty="0" err="1"/>
              <a:t>проте</a:t>
            </a:r>
            <a:r>
              <a:rPr lang="ru-RU" sz="1400" b="1" dirty="0"/>
              <a:t>, </a:t>
            </a:r>
            <a:r>
              <a:rPr lang="ru-RU" sz="1400" b="1" dirty="0" err="1"/>
              <a:t>сподіваємося</a:t>
            </a:r>
            <a:r>
              <a:rPr lang="ru-RU" sz="1400" b="1" dirty="0"/>
              <a:t>, </a:t>
            </a:r>
            <a:r>
              <a:rPr lang="ru-RU" sz="1400" b="1" dirty="0" err="1"/>
              <a:t>проблеми</a:t>
            </a:r>
            <a:r>
              <a:rPr lang="ru-RU" sz="1400" b="1" dirty="0"/>
              <a:t> </a:t>
            </a:r>
            <a:r>
              <a:rPr lang="ru-RU" sz="1400" b="1" dirty="0" err="1"/>
              <a:t>її</a:t>
            </a:r>
            <a:r>
              <a:rPr lang="ru-RU" sz="1400" b="1" dirty="0"/>
              <a:t> </a:t>
            </a:r>
            <a:r>
              <a:rPr lang="ru-RU" sz="1400" b="1" dirty="0" err="1"/>
              <a:t>функціонування</a:t>
            </a:r>
            <a:r>
              <a:rPr lang="ru-RU" sz="1400" b="1" dirty="0"/>
              <a:t> (</a:t>
            </a:r>
            <a:r>
              <a:rPr lang="ru-RU" sz="1400" b="1" dirty="0" err="1"/>
              <a:t>довгі</a:t>
            </a:r>
            <a:r>
              <a:rPr lang="ru-RU" sz="1400" b="1" dirty="0"/>
              <a:t> </a:t>
            </a:r>
            <a:r>
              <a:rPr lang="ru-RU" sz="1400" b="1" dirty="0" err="1"/>
              <a:t>очікування</a:t>
            </a:r>
            <a:r>
              <a:rPr lang="ru-RU" sz="1400" b="1" dirty="0"/>
              <a:t> </a:t>
            </a:r>
            <a:r>
              <a:rPr lang="ru-RU" sz="1400" b="1" dirty="0" err="1"/>
              <a:t>погоджень</a:t>
            </a:r>
            <a:r>
              <a:rPr lang="ru-RU" sz="1400" b="1" dirty="0"/>
              <a:t>, </a:t>
            </a:r>
            <a:r>
              <a:rPr lang="ru-RU" sz="1400" b="1" dirty="0" err="1"/>
              <a:t>багато</a:t>
            </a:r>
            <a:r>
              <a:rPr lang="ru-RU" sz="1400" b="1" dirty="0"/>
              <a:t> </a:t>
            </a:r>
            <a:r>
              <a:rPr lang="ru-RU" sz="1400" b="1" dirty="0" err="1"/>
              <a:t>відмов</a:t>
            </a:r>
            <a:r>
              <a:rPr lang="ru-RU" sz="1400" b="1" dirty="0"/>
              <a:t> для </a:t>
            </a:r>
            <a:r>
              <a:rPr lang="ru-RU" sz="1400" b="1" dirty="0" err="1"/>
              <a:t>вступників</a:t>
            </a:r>
            <a:r>
              <a:rPr lang="ru-RU" sz="1400" b="1" dirty="0"/>
              <a:t> з </a:t>
            </a:r>
            <a:r>
              <a:rPr lang="ru-RU" sz="1400" b="1" dirty="0" err="1"/>
              <a:t>країн</a:t>
            </a:r>
            <a:r>
              <a:rPr lang="ru-RU" sz="1400" b="1" dirty="0"/>
              <a:t> «</a:t>
            </a:r>
            <a:r>
              <a:rPr lang="ru-RU" sz="1400" b="1" dirty="0" err="1"/>
              <a:t>ризикової</a:t>
            </a:r>
            <a:r>
              <a:rPr lang="ru-RU" sz="1400" b="1" dirty="0"/>
              <a:t> </a:t>
            </a:r>
            <a:r>
              <a:rPr lang="ru-RU" sz="1400" b="1" dirty="0" err="1"/>
              <a:t>міграції</a:t>
            </a:r>
            <a:r>
              <a:rPr lang="ru-RU" sz="1400" b="1" dirty="0"/>
              <a:t>», </a:t>
            </a:r>
            <a:r>
              <a:rPr lang="ru-RU" sz="1400" b="1" dirty="0" err="1"/>
              <a:t>неузгодженість</a:t>
            </a:r>
            <a:r>
              <a:rPr lang="ru-RU" sz="1400" b="1" dirty="0"/>
              <a:t> </a:t>
            </a:r>
            <a:r>
              <a:rPr lang="ru-RU" sz="1400" b="1" dirty="0" err="1"/>
              <a:t>інформації</a:t>
            </a:r>
            <a:r>
              <a:rPr lang="ru-RU" sz="1400" b="1" dirty="0"/>
              <a:t> з Посольствами і ДПСУ (</a:t>
            </a:r>
            <a:r>
              <a:rPr lang="ru-RU" sz="1400" b="1" dirty="0" err="1"/>
              <a:t>деякі</a:t>
            </a:r>
            <a:r>
              <a:rPr lang="ru-RU" sz="1400" b="1" dirty="0"/>
              <a:t> Посольства не </a:t>
            </a:r>
            <a:r>
              <a:rPr lang="ru-RU" sz="1400" b="1" dirty="0" err="1"/>
              <a:t>володіють</a:t>
            </a:r>
            <a:r>
              <a:rPr lang="ru-RU" sz="1400" b="1" dirty="0"/>
              <a:t> </a:t>
            </a:r>
            <a:r>
              <a:rPr lang="ru-RU" sz="1400" b="1" dirty="0" err="1"/>
              <a:t>інформацією</a:t>
            </a:r>
            <a:r>
              <a:rPr lang="ru-RU" sz="1400" b="1" dirty="0"/>
              <a:t> </a:t>
            </a:r>
            <a:r>
              <a:rPr lang="ru-RU" sz="1400" b="1" dirty="0" err="1"/>
              <a:t>щодо</a:t>
            </a:r>
            <a:r>
              <a:rPr lang="ru-RU" sz="1400" b="1" dirty="0"/>
              <a:t> </a:t>
            </a:r>
            <a:r>
              <a:rPr lang="ru-RU" sz="1400" b="1" dirty="0" err="1"/>
              <a:t>нової</a:t>
            </a:r>
            <a:r>
              <a:rPr lang="ru-RU" sz="1400" b="1" dirty="0"/>
              <a:t> </a:t>
            </a:r>
            <a:r>
              <a:rPr lang="ru-RU" sz="1400" b="1" dirty="0" err="1"/>
              <a:t>системи</a:t>
            </a:r>
            <a:r>
              <a:rPr lang="ru-RU" sz="1400" b="1" dirty="0"/>
              <a:t> </a:t>
            </a:r>
            <a:r>
              <a:rPr lang="ru-RU" sz="1400" b="1" dirty="0" err="1"/>
              <a:t>взагалі</a:t>
            </a:r>
            <a:r>
              <a:rPr lang="ru-RU" sz="1400" b="1" dirty="0"/>
              <a:t>), </a:t>
            </a:r>
            <a:r>
              <a:rPr lang="ru-RU" sz="1400" b="1" dirty="0" err="1"/>
              <a:t>технічні</a:t>
            </a:r>
            <a:r>
              <a:rPr lang="ru-RU" sz="1400" b="1" dirty="0"/>
              <a:t> </a:t>
            </a:r>
            <a:r>
              <a:rPr lang="ru-RU" sz="1400" b="1" dirty="0" err="1"/>
              <a:t>збої</a:t>
            </a:r>
            <a:r>
              <a:rPr lang="ru-RU" sz="1400" b="1" dirty="0"/>
              <a:t>, </a:t>
            </a:r>
            <a:r>
              <a:rPr lang="ru-RU" sz="1400" b="1" dirty="0" err="1"/>
              <a:t>невнесення</a:t>
            </a:r>
            <a:r>
              <a:rPr lang="ru-RU" sz="1400" b="1" dirty="0"/>
              <a:t> </a:t>
            </a:r>
            <a:r>
              <a:rPr lang="ru-RU" sz="1400" b="1" dirty="0" err="1"/>
              <a:t>компетентними</a:t>
            </a:r>
            <a:r>
              <a:rPr lang="ru-RU" sz="1400" b="1" dirty="0"/>
              <a:t> органами </a:t>
            </a:r>
            <a:r>
              <a:rPr lang="ru-RU" sz="1400" b="1" dirty="0" err="1"/>
              <a:t>інформації</a:t>
            </a:r>
            <a:r>
              <a:rPr lang="ru-RU" sz="1400" b="1" dirty="0"/>
              <a:t>, </a:t>
            </a:r>
            <a:r>
              <a:rPr lang="ru-RU" sz="1400" b="1" dirty="0" err="1"/>
              <a:t>необхідної</a:t>
            </a:r>
            <a:r>
              <a:rPr lang="ru-RU" sz="1400" b="1" dirty="0"/>
              <a:t> для </a:t>
            </a:r>
            <a:r>
              <a:rPr lang="ru-RU" sz="1400" b="1" dirty="0" err="1"/>
              <a:t>реєстрації</a:t>
            </a:r>
            <a:r>
              <a:rPr lang="ru-RU" sz="1400" b="1" dirty="0"/>
              <a:t> </a:t>
            </a:r>
            <a:r>
              <a:rPr lang="ru-RU" sz="1400" b="1" dirty="0" err="1"/>
              <a:t>вступника</a:t>
            </a:r>
            <a:r>
              <a:rPr lang="ru-RU" sz="1400" b="1" dirty="0"/>
              <a:t> </a:t>
            </a:r>
            <a:r>
              <a:rPr lang="ru-RU" sz="1400" b="1" dirty="0" err="1"/>
              <a:t>тощо</a:t>
            </a:r>
            <a:r>
              <a:rPr lang="ru-RU" sz="1400" b="1" dirty="0"/>
              <a:t>) </a:t>
            </a:r>
            <a:r>
              <a:rPr lang="ru-RU" sz="1400" b="1" dirty="0" err="1"/>
              <a:t>будуть</a:t>
            </a:r>
            <a:r>
              <a:rPr lang="ru-RU" sz="1400" b="1" dirty="0"/>
              <a:t> </a:t>
            </a:r>
            <a:r>
              <a:rPr lang="ru-RU" sz="1400" b="1" dirty="0" err="1"/>
              <a:t>усунуті</a:t>
            </a:r>
            <a:r>
              <a:rPr lang="ru-RU" sz="1400" b="1" dirty="0"/>
              <a:t>.</a:t>
            </a:r>
          </a:p>
          <a:p>
            <a:r>
              <a:rPr lang="ru-RU" sz="1400" b="1" dirty="0"/>
              <a:t>6.	</a:t>
            </a:r>
            <a:r>
              <a:rPr lang="ru-RU" sz="1400" b="1" dirty="0" err="1"/>
              <a:t>Проблеми</a:t>
            </a:r>
            <a:r>
              <a:rPr lang="ru-RU" sz="1400" b="1" dirty="0"/>
              <a:t> з </a:t>
            </a:r>
            <a:r>
              <a:rPr lang="ru-RU" sz="1400" b="1" dirty="0" err="1"/>
              <a:t>заїздом</a:t>
            </a:r>
            <a:r>
              <a:rPr lang="ru-RU" sz="1400" b="1" dirty="0"/>
              <a:t>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абітурієнтів</a:t>
            </a:r>
            <a:r>
              <a:rPr lang="ru-RU" sz="1400" b="1" dirty="0"/>
              <a:t> і </a:t>
            </a:r>
            <a:r>
              <a:rPr lang="ru-RU" sz="1400" b="1" dirty="0" err="1"/>
              <a:t>студентів</a:t>
            </a:r>
            <a:r>
              <a:rPr lang="ru-RU" sz="1400" b="1" dirty="0"/>
              <a:t> в </a:t>
            </a:r>
            <a:r>
              <a:rPr lang="ru-RU" sz="1400" b="1" dirty="0" err="1"/>
              <a:t>аеропорту</a:t>
            </a:r>
            <a:r>
              <a:rPr lang="ru-RU" sz="1400" b="1" dirty="0"/>
              <a:t> </a:t>
            </a:r>
            <a:r>
              <a:rPr lang="ru-RU" sz="1400" b="1" dirty="0" err="1"/>
              <a:t>Кишиніва</a:t>
            </a:r>
            <a:r>
              <a:rPr lang="ru-RU" sz="1400" b="1" dirty="0"/>
              <a:t>, </a:t>
            </a:r>
            <a:r>
              <a:rPr lang="ru-RU" sz="1400" b="1" dirty="0" err="1"/>
              <a:t>дуже</a:t>
            </a:r>
            <a:r>
              <a:rPr lang="ru-RU" sz="1400" b="1" dirty="0"/>
              <a:t> часто </a:t>
            </a:r>
            <a:r>
              <a:rPr lang="ru-RU" sz="1400" b="1" dirty="0" err="1"/>
              <a:t>їх</a:t>
            </a:r>
            <a:r>
              <a:rPr lang="ru-RU" sz="1400" b="1" dirty="0"/>
              <a:t> без причин не </a:t>
            </a:r>
            <a:r>
              <a:rPr lang="ru-RU" sz="1400" b="1" dirty="0" err="1"/>
              <a:t>пускають</a:t>
            </a:r>
            <a:r>
              <a:rPr lang="ru-RU" sz="1400" b="1" dirty="0"/>
              <a:t> </a:t>
            </a:r>
            <a:r>
              <a:rPr lang="ru-RU" sz="1400" b="1" dirty="0" err="1"/>
              <a:t>далі</a:t>
            </a:r>
            <a:r>
              <a:rPr lang="ru-RU" sz="1400" b="1" dirty="0"/>
              <a:t>, </a:t>
            </a:r>
            <a:r>
              <a:rPr lang="ru-RU" sz="1400" b="1" dirty="0" err="1"/>
              <a:t>причому</a:t>
            </a:r>
            <a:r>
              <a:rPr lang="ru-RU" sz="1400" b="1" dirty="0"/>
              <a:t> </a:t>
            </a:r>
            <a:r>
              <a:rPr lang="ru-RU" sz="1400" b="1" dirty="0" err="1"/>
              <a:t>навіть</a:t>
            </a:r>
            <a:r>
              <a:rPr lang="ru-RU" sz="1400" b="1" dirty="0"/>
              <a:t> з </a:t>
            </a:r>
            <a:r>
              <a:rPr lang="ru-RU" sz="1400" b="1" dirty="0" err="1"/>
              <a:t>країн</a:t>
            </a:r>
            <a:r>
              <a:rPr lang="ru-RU" sz="1400" b="1" dirty="0"/>
              <a:t>, з </a:t>
            </a:r>
            <a:r>
              <a:rPr lang="ru-RU" sz="1400" b="1" dirty="0" err="1"/>
              <a:t>якими</a:t>
            </a:r>
            <a:r>
              <a:rPr lang="ru-RU" sz="1400" b="1" dirty="0"/>
              <a:t> у </a:t>
            </a:r>
            <a:r>
              <a:rPr lang="ru-RU" sz="1400" b="1" dirty="0" err="1"/>
              <a:t>Молдови</a:t>
            </a:r>
            <a:r>
              <a:rPr lang="ru-RU" sz="1400" b="1" dirty="0"/>
              <a:t> </a:t>
            </a:r>
            <a:r>
              <a:rPr lang="ru-RU" sz="1400" b="1" dirty="0" err="1"/>
              <a:t>безвізовий</a:t>
            </a:r>
            <a:r>
              <a:rPr lang="ru-RU" sz="1400" b="1" dirty="0"/>
              <a:t> режим (Азербайджан).</a:t>
            </a:r>
          </a:p>
          <a:p>
            <a:r>
              <a:rPr lang="ru-RU" sz="1400" b="1" dirty="0"/>
              <a:t>7.	</a:t>
            </a:r>
            <a:r>
              <a:rPr lang="ru-RU" sz="1400" b="1" dirty="0" err="1"/>
              <a:t>Проблеми</a:t>
            </a:r>
            <a:r>
              <a:rPr lang="ru-RU" sz="1400" b="1" dirty="0"/>
              <a:t> з </a:t>
            </a:r>
            <a:r>
              <a:rPr lang="ru-RU" sz="1400" b="1" dirty="0" err="1"/>
              <a:t>заїздом</a:t>
            </a:r>
            <a:r>
              <a:rPr lang="ru-RU" sz="1400" b="1" dirty="0"/>
              <a:t> </a:t>
            </a:r>
            <a:r>
              <a:rPr lang="ru-RU" sz="1400" b="1" dirty="0" err="1"/>
              <a:t>іноземних</a:t>
            </a:r>
            <a:r>
              <a:rPr lang="ru-RU" sz="1400" b="1" dirty="0"/>
              <a:t> </a:t>
            </a:r>
            <a:r>
              <a:rPr lang="ru-RU" sz="1400" b="1" dirty="0" err="1"/>
              <a:t>вступників</a:t>
            </a:r>
            <a:r>
              <a:rPr lang="ru-RU" sz="1400" b="1" dirty="0"/>
              <a:t> на </a:t>
            </a:r>
            <a:r>
              <a:rPr lang="ru-RU" sz="1400" b="1" dirty="0" err="1"/>
              <a:t>територію</a:t>
            </a:r>
            <a:r>
              <a:rPr lang="ru-RU" sz="1400" b="1" dirty="0"/>
              <a:t> </a:t>
            </a:r>
            <a:r>
              <a:rPr lang="ru-RU" sz="1400" b="1" dirty="0" err="1"/>
              <a:t>України</a:t>
            </a:r>
            <a:r>
              <a:rPr lang="ru-RU" sz="1400" b="1" dirty="0"/>
              <a:t>, часто ДПСУ </a:t>
            </a:r>
            <a:r>
              <a:rPr lang="ru-RU" sz="1400" b="1" dirty="0" err="1"/>
              <a:t>відмовляє</a:t>
            </a:r>
            <a:r>
              <a:rPr lang="ru-RU" sz="1400" b="1" dirty="0"/>
              <a:t> у </a:t>
            </a:r>
            <a:r>
              <a:rPr lang="ru-RU" sz="1400" b="1" dirty="0" err="1"/>
              <a:t>заїзді</a:t>
            </a:r>
            <a:r>
              <a:rPr lang="ru-RU" sz="1400" b="1" dirty="0"/>
              <a:t> без </a:t>
            </a:r>
            <a:r>
              <a:rPr lang="ru-RU" sz="1400" b="1" dirty="0" err="1"/>
              <a:t>роз’яснення</a:t>
            </a:r>
            <a:r>
              <a:rPr lang="ru-RU" sz="1400" b="1" dirty="0"/>
              <a:t> причин (</a:t>
            </a:r>
            <a:r>
              <a:rPr lang="ru-RU" sz="1400" b="1" dirty="0" err="1"/>
              <a:t>це</a:t>
            </a:r>
            <a:r>
              <a:rPr lang="ru-RU" sz="1400" b="1" dirty="0"/>
              <a:t> </a:t>
            </a:r>
            <a:r>
              <a:rPr lang="ru-RU" sz="1400" b="1" dirty="0" err="1"/>
              <a:t>ті</a:t>
            </a:r>
            <a:r>
              <a:rPr lang="ru-RU" sz="1400" b="1" dirty="0"/>
              <a:t>, </a:t>
            </a:r>
            <a:r>
              <a:rPr lang="ru-RU" sz="1400" b="1" dirty="0" err="1"/>
              <a:t>які</a:t>
            </a:r>
            <a:r>
              <a:rPr lang="ru-RU" sz="1400" b="1" dirty="0"/>
              <a:t> </a:t>
            </a:r>
            <a:r>
              <a:rPr lang="ru-RU" sz="1400" b="1" dirty="0" err="1"/>
              <a:t>отримали</a:t>
            </a:r>
            <a:r>
              <a:rPr lang="ru-RU" sz="1400" b="1" dirty="0"/>
              <a:t> </a:t>
            </a:r>
            <a:r>
              <a:rPr lang="ru-RU" sz="1400" b="1" dirty="0" err="1"/>
              <a:t>візи</a:t>
            </a:r>
            <a:r>
              <a:rPr lang="ru-RU" sz="1400" b="1" dirty="0"/>
              <a:t> у </a:t>
            </a:r>
            <a:r>
              <a:rPr lang="ru-RU" sz="1400" b="1" dirty="0" err="1"/>
              <a:t>Посольстві</a:t>
            </a:r>
            <a:r>
              <a:rPr lang="ru-RU" sz="1400" b="1" dirty="0"/>
              <a:t>, </a:t>
            </a:r>
            <a:r>
              <a:rPr lang="ru-RU" sz="1400" b="1" dirty="0" err="1"/>
              <a:t>або</a:t>
            </a:r>
            <a:r>
              <a:rPr lang="ru-RU" sz="1400" b="1" dirty="0"/>
              <a:t> з </a:t>
            </a:r>
            <a:r>
              <a:rPr lang="ru-RU" sz="1400" b="1" dirty="0" err="1"/>
              <a:t>країн</a:t>
            </a:r>
            <a:r>
              <a:rPr lang="ru-RU" sz="1400" b="1" dirty="0"/>
              <a:t>, з </a:t>
            </a:r>
            <a:r>
              <a:rPr lang="ru-RU" sz="1400" b="1" dirty="0" err="1"/>
              <a:t>якими</a:t>
            </a:r>
            <a:r>
              <a:rPr lang="ru-RU" sz="1400" b="1" dirty="0"/>
              <a:t> в </a:t>
            </a:r>
            <a:r>
              <a:rPr lang="ru-RU" sz="1400" b="1" dirty="0" err="1"/>
              <a:t>України</a:t>
            </a:r>
            <a:r>
              <a:rPr lang="ru-RU" sz="1400" b="1" dirty="0"/>
              <a:t> </a:t>
            </a:r>
            <a:r>
              <a:rPr lang="ru-RU" sz="1400" b="1" dirty="0" err="1"/>
              <a:t>запроваджено</a:t>
            </a:r>
            <a:r>
              <a:rPr lang="ru-RU" sz="1400" b="1" dirty="0"/>
              <a:t> </a:t>
            </a:r>
            <a:r>
              <a:rPr lang="ru-RU" sz="1400" b="1" dirty="0" err="1"/>
              <a:t>безвізовий</a:t>
            </a:r>
            <a:r>
              <a:rPr lang="ru-RU" sz="1400" b="1" dirty="0"/>
              <a:t> режим).</a:t>
            </a:r>
          </a:p>
          <a:p>
            <a:r>
              <a:rPr lang="ru-RU" sz="1400" b="1" dirty="0"/>
              <a:t>8.	</a:t>
            </a:r>
            <a:r>
              <a:rPr lang="ru-RU" sz="1400" b="1" dirty="0" err="1"/>
              <a:t>Пасивна</a:t>
            </a:r>
            <a:r>
              <a:rPr lang="ru-RU" sz="1400" b="1" dirty="0"/>
              <a:t> </a:t>
            </a:r>
            <a:r>
              <a:rPr lang="ru-RU" sz="1400" b="1" dirty="0" err="1"/>
              <a:t>позиція</a:t>
            </a:r>
            <a:r>
              <a:rPr lang="ru-RU" sz="1400" b="1" dirty="0"/>
              <a:t> МОН </a:t>
            </a:r>
            <a:r>
              <a:rPr lang="ru-RU" sz="1400" b="1" dirty="0" err="1"/>
              <a:t>України</a:t>
            </a:r>
            <a:r>
              <a:rPr lang="ru-RU" sz="1400" b="1" dirty="0"/>
              <a:t> у </a:t>
            </a:r>
            <a:r>
              <a:rPr lang="ru-RU" sz="1400" b="1" dirty="0" err="1"/>
              <a:t>питаннях</a:t>
            </a:r>
            <a:r>
              <a:rPr lang="ru-RU" sz="1400" b="1" dirty="0"/>
              <a:t> </a:t>
            </a:r>
            <a:r>
              <a:rPr lang="ru-RU" sz="1400" b="1" dirty="0" err="1"/>
              <a:t>невизнання</a:t>
            </a:r>
            <a:r>
              <a:rPr lang="ru-RU" sz="1400" b="1" dirty="0"/>
              <a:t> </a:t>
            </a:r>
            <a:r>
              <a:rPr lang="ru-RU" sz="1400" b="1" dirty="0" err="1"/>
              <a:t>українських</a:t>
            </a:r>
            <a:r>
              <a:rPr lang="ru-RU" sz="1400" b="1" dirty="0"/>
              <a:t> </a:t>
            </a:r>
            <a:r>
              <a:rPr lang="ru-RU" sz="1400" b="1" dirty="0" err="1"/>
              <a:t>документів</a:t>
            </a:r>
            <a:r>
              <a:rPr lang="ru-RU" sz="1400" b="1" dirty="0"/>
              <a:t> про </a:t>
            </a:r>
            <a:r>
              <a:rPr lang="ru-RU" sz="1400" b="1" dirty="0" err="1"/>
              <a:t>вищу</a:t>
            </a:r>
            <a:r>
              <a:rPr lang="ru-RU" sz="1400" b="1" dirty="0"/>
              <a:t> </a:t>
            </a:r>
            <a:r>
              <a:rPr lang="ru-RU" sz="1400" b="1" dirty="0" err="1"/>
              <a:t>освіту</a:t>
            </a:r>
            <a:r>
              <a:rPr lang="ru-RU" sz="1400" b="1" dirty="0"/>
              <a:t> в </a:t>
            </a:r>
            <a:r>
              <a:rPr lang="ru-RU" sz="1400" b="1" dirty="0" err="1"/>
              <a:t>певних</a:t>
            </a:r>
            <a:r>
              <a:rPr lang="ru-RU" sz="1400" b="1" dirty="0"/>
              <a:t> </a:t>
            </a:r>
            <a:r>
              <a:rPr lang="ru-RU" sz="1400" b="1" dirty="0" err="1"/>
              <a:t>країнах</a:t>
            </a:r>
            <a:r>
              <a:rPr lang="ru-RU" sz="1400" b="1" dirty="0"/>
              <a:t> (Китай, Азербайджан, </a:t>
            </a:r>
            <a:r>
              <a:rPr lang="ru-RU" sz="1400" b="1" dirty="0" err="1"/>
              <a:t>Туреччина</a:t>
            </a:r>
            <a:r>
              <a:rPr lang="ru-RU" sz="1400" b="1" dirty="0"/>
              <a:t>).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980E3961-A342-4329-3F17-C8B074BE8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8066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/>
          <p:cNvGraphicFramePr/>
          <p:nvPr>
            <p:extLst>
              <p:ext uri="{D42A27DB-BD31-4B8C-83A1-F6EECF244321}">
                <p14:modId xmlns:p14="http://schemas.microsoft.com/office/powerpoint/2010/main" val="373359046"/>
              </p:ext>
            </p:extLst>
          </p:nvPr>
        </p:nvGraphicFramePr>
        <p:xfrm>
          <a:off x="427418" y="898287"/>
          <a:ext cx="8467583" cy="2170527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39389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2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7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1700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17006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464897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НАЙМЕНУВАННЯ ПОКАЗНИКА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50" marR="4350" marT="4350" marB="0" anchor="ctr"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400" b="1" u="none" strike="noStrike" cap="none" dirty="0"/>
                        <a:t>2023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50" marR="4350" marT="4350" marB="0" anchor="ctr"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400" b="1" u="none" strike="noStrike" cap="none" dirty="0"/>
                        <a:t>2024</a:t>
                      </a:r>
                      <a:endParaRPr sz="1400" b="1" i="0" u="none" strike="noStrike" cap="none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4350" marR="4350" marT="4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r>
                        <a:rPr lang="uk-UA" sz="1400" b="1" u="none" strike="noStrike" cap="none" dirty="0">
                          <a:solidFill>
                            <a:schemeClr val="dk1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2025</a:t>
                      </a:r>
                      <a:endParaRPr sz="14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50" marR="4350" marT="4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  <a:tabLst/>
                        <a:defRPr/>
                      </a:pPr>
                      <a:r>
                        <a:rPr lang="uk-UA" sz="1400" b="1" dirty="0"/>
                        <a:t>ПРИМІТКИ</a:t>
                      </a:r>
                      <a:endParaRPr lang="uk-UA" sz="14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200"/>
                        <a:buFont typeface="Arial"/>
                        <a:buNone/>
                      </a:pPr>
                      <a:endParaRPr sz="1400" b="1" u="none" strike="noStrike" cap="none" dirty="0">
                        <a:solidFill>
                          <a:schemeClr val="dk1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4350" marR="4350" marT="4350" marB="0"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 проіндексованих публікацій (од)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12,51</a:t>
                      </a:r>
                      <a:endParaRPr lang="ru-RU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noProof="0" dirty="0">
                          <a:solidFill>
                            <a:schemeClr val="tx1"/>
                          </a:solidFill>
                        </a:rPr>
                        <a:t>22,2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9</a:t>
                      </a: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,</a:t>
                      </a:r>
                      <a:r>
                        <a:rPr lang="en-US" sz="1800" b="1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8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200" b="1" u="none" strike="noStrike" cap="none" dirty="0">
                          <a:solidFill>
                            <a:srgbClr val="000000"/>
                          </a:solidFill>
                        </a:rPr>
                        <a:t>2</a:t>
                      </a:r>
                      <a:r>
                        <a:rPr lang="uk-UA" sz="1200" b="1" u="none" strike="noStrike" cap="none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uk-UA" sz="1200" b="1" u="none" strike="noStrike" cap="none" dirty="0" err="1">
                          <a:solidFill>
                            <a:srgbClr val="000000"/>
                          </a:solidFill>
                        </a:rPr>
                        <a:t>опубліко-ваних</a:t>
                      </a:r>
                      <a:r>
                        <a:rPr lang="uk-UA" sz="1200" b="1" u="none" strike="noStrike" cap="none" dirty="0">
                          <a:solidFill>
                            <a:srgbClr val="000000"/>
                          </a:solidFill>
                        </a:rPr>
                        <a:t> і </a:t>
                      </a:r>
                      <a:r>
                        <a:rPr lang="en-US" sz="1200" b="1" u="none" strike="noStrike" cap="none" dirty="0">
                          <a:solidFill>
                            <a:srgbClr val="000000"/>
                          </a:solidFill>
                        </a:rPr>
                        <a:t>1</a:t>
                      </a:r>
                      <a:r>
                        <a:rPr lang="uk-UA" sz="1200" b="1" u="none" strike="noStrike" cap="none" dirty="0">
                          <a:solidFill>
                            <a:srgbClr val="000000"/>
                          </a:solidFill>
                        </a:rPr>
                        <a:t> подана стаття у 2025 році</a:t>
                      </a:r>
                      <a:endParaRPr sz="12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Чисельність НПП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noProof="0" dirty="0">
                          <a:effectLst/>
                          <a:latin typeface="+mj-lt"/>
                        </a:rPr>
                        <a:t>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39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35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2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88946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</a:t>
                      </a:r>
                      <a:r>
                        <a:rPr lang="ru-RU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проіндексованих</a:t>
                      </a:r>
                      <a:r>
                        <a:rPr lang="ru-RU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4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публікацій</a:t>
                      </a:r>
                      <a:r>
                        <a:rPr lang="ru-RU" sz="14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 на 1 НПП</a:t>
                      </a:r>
                      <a:endParaRPr lang="uk-UA" sz="1400" b="1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0,31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0,57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0,55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200" b="1" u="none" strike="noStrike" cap="none" dirty="0">
                          <a:solidFill>
                            <a:srgbClr val="000000"/>
                          </a:solidFill>
                        </a:rPr>
                        <a:t>Очікуємо на рівні 0,6</a:t>
                      </a:r>
                      <a:endParaRPr sz="12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89491"/>
                  </a:ext>
                </a:extLst>
              </a:tr>
            </a:tbl>
          </a:graphicData>
        </a:graphic>
      </p:graphicFrame>
      <p:sp>
        <p:nvSpPr>
          <p:cNvPr id="199" name="Google Shape;199;g2a9f30904f2_0_0"/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/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2</a:t>
            </a:fld>
            <a:endParaRPr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D64C7B-185B-CC36-7897-3E4469D7D9FF}"/>
              </a:ext>
            </a:extLst>
          </p:cNvPr>
          <p:cNvSpPr txBox="1"/>
          <p:nvPr/>
        </p:nvSpPr>
        <p:spPr>
          <a:xfrm>
            <a:off x="765717" y="4013810"/>
            <a:ext cx="779098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 err="1"/>
              <a:t>Планова</a:t>
            </a:r>
            <a:r>
              <a:rPr lang="ru-RU" sz="1600" dirty="0"/>
              <a:t> </a:t>
            </a:r>
            <a:r>
              <a:rPr lang="ru-RU" sz="1600" dirty="0" err="1"/>
              <a:t>кількість</a:t>
            </a:r>
            <a:r>
              <a:rPr lang="ru-RU" sz="1600" dirty="0"/>
              <a:t> </a:t>
            </a:r>
            <a:r>
              <a:rPr lang="ru-RU" sz="1600" dirty="0" err="1"/>
              <a:t>публікацій</a:t>
            </a:r>
            <a:r>
              <a:rPr lang="ru-RU" sz="1600" dirty="0"/>
              <a:t> (</a:t>
            </a:r>
            <a:r>
              <a:rPr lang="en-US" sz="1600" dirty="0"/>
              <a:t>Web of Science </a:t>
            </a:r>
            <a:r>
              <a:rPr lang="ru-RU" sz="1600" dirty="0"/>
              <a:t>та </a:t>
            </a:r>
            <a:r>
              <a:rPr lang="en-US" sz="1600" dirty="0"/>
              <a:t>Scopus) </a:t>
            </a:r>
            <a:r>
              <a:rPr lang="ru-RU" sz="1600" dirty="0"/>
              <a:t>на 2025 р становить </a:t>
            </a:r>
            <a:r>
              <a:rPr lang="ru-RU" sz="1600" b="1" dirty="0"/>
              <a:t>20.</a:t>
            </a:r>
          </a:p>
          <a:p>
            <a:r>
              <a:rPr lang="ru-RU" sz="1600" dirty="0" err="1"/>
              <a:t>Вже</a:t>
            </a:r>
            <a:r>
              <a:rPr lang="ru-RU" sz="1600" dirty="0"/>
              <a:t> </a:t>
            </a:r>
            <a:r>
              <a:rPr lang="ru-RU" sz="1600" dirty="0" err="1"/>
              <a:t>опубліковано</a:t>
            </a:r>
            <a:r>
              <a:rPr lang="ru-RU" sz="1600" dirty="0"/>
              <a:t> </a:t>
            </a:r>
            <a:r>
              <a:rPr lang="ru-RU" sz="1600" dirty="0" err="1"/>
              <a:t>статті</a:t>
            </a:r>
            <a:r>
              <a:rPr lang="ru-RU" sz="1600" dirty="0"/>
              <a:t>, </a:t>
            </a:r>
            <a:r>
              <a:rPr lang="ru-RU" sz="1600" dirty="0" err="1"/>
              <a:t>але</a:t>
            </a:r>
            <a:r>
              <a:rPr lang="ru-RU" sz="1600" dirty="0"/>
              <a:t> </a:t>
            </a:r>
            <a:r>
              <a:rPr lang="ru-RU" sz="1600" dirty="0" err="1"/>
              <a:t>ще</a:t>
            </a:r>
            <a:r>
              <a:rPr lang="ru-RU" sz="1600" dirty="0"/>
              <a:t> не </a:t>
            </a:r>
            <a:r>
              <a:rPr lang="ru-RU" sz="1600" dirty="0" err="1"/>
              <a:t>проіндексовано</a:t>
            </a:r>
            <a:r>
              <a:rPr lang="ru-RU" sz="1600" dirty="0"/>
              <a:t> – 2, </a:t>
            </a:r>
            <a:r>
              <a:rPr lang="ru-RU" sz="1600" dirty="0" err="1"/>
              <a:t>ще</a:t>
            </a:r>
            <a:r>
              <a:rPr lang="ru-RU" sz="1600" dirty="0"/>
              <a:t> одна подана.</a:t>
            </a:r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05113204-20DE-C656-C7D9-3ED49DFA9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5E8C21-FB55-06C2-B90F-2478019C8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257272-54A0-48B0-4C65-288968CBB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0033" y="251842"/>
            <a:ext cx="6648307" cy="626483"/>
          </a:xfrm>
        </p:spPr>
        <p:txBody>
          <a:bodyPr/>
          <a:lstStyle/>
          <a:p>
            <a:r>
              <a:rPr lang="uk-UA" sz="2000" dirty="0"/>
              <a:t>Конкурентні переваги ХНЕУ ім. С. </a:t>
            </a:r>
            <a:r>
              <a:rPr lang="uk-UA" sz="2000" dirty="0" err="1"/>
              <a:t>Кузнеця</a:t>
            </a:r>
            <a:r>
              <a:rPr lang="uk-UA" sz="2000" dirty="0"/>
              <a:t> для іноземних студентів:</a:t>
            </a:r>
            <a:endParaRPr lang="ru-RU" sz="200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A40C54-FF6D-7B4A-DB09-AEF99C23DE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134" y="1065654"/>
            <a:ext cx="8359052" cy="3602472"/>
          </a:xfrm>
        </p:spPr>
        <p:txBody>
          <a:bodyPr/>
          <a:lstStyle/>
          <a:p>
            <a:pPr marL="0" indent="0"/>
            <a:r>
              <a:rPr lang="uk-UA" sz="1200" b="1" dirty="0"/>
              <a:t>1. Висока якість освітніх послуг, які надаються ХНЕУ ім. С. </a:t>
            </a:r>
            <a:r>
              <a:rPr lang="uk-UA" sz="1200" b="1" dirty="0" err="1"/>
              <a:t>Кузнеця</a:t>
            </a:r>
            <a:r>
              <a:rPr lang="uk-UA" sz="1200" b="1" dirty="0"/>
              <a:t>.</a:t>
            </a:r>
            <a:endParaRPr lang="ru-RU" sz="1200" b="1" dirty="0"/>
          </a:p>
          <a:p>
            <a:pPr marL="0" lvl="0" indent="0"/>
            <a:r>
              <a:rPr lang="uk-UA" sz="1200" b="1" dirty="0"/>
              <a:t>2. Високий рівень міжнародної співпраці університету, зокрема, щодо програм подвійних дипломів з європейськими університетами-партнерами, до яких можуть долучатися у тому числі і іноземні студенти.</a:t>
            </a:r>
            <a:endParaRPr lang="ru-RU" sz="1200" b="1" dirty="0"/>
          </a:p>
          <a:p>
            <a:pPr marL="0" lvl="0" indent="0"/>
            <a:r>
              <a:rPr lang="uk-UA" sz="1200" b="1" dirty="0"/>
              <a:t>3. Постійне вдосконалення освітнього середовища і освітнього процесу, особливо щодо навчання з застосуванням дистанційних технологій.</a:t>
            </a:r>
            <a:endParaRPr lang="ru-RU" sz="1200" b="1" dirty="0"/>
          </a:p>
          <a:p>
            <a:pPr marL="0" lvl="0" indent="0"/>
            <a:r>
              <a:rPr lang="uk-UA" sz="1200" b="1" dirty="0"/>
              <a:t>4. Запровадження і постійне вдосконалення ряду англомовних програм на усіх трьох рівнях вищої освіти.</a:t>
            </a:r>
            <a:endParaRPr lang="ru-RU" sz="1200" b="1" dirty="0"/>
          </a:p>
          <a:p>
            <a:pPr marL="0" lvl="0" indent="0"/>
            <a:r>
              <a:rPr lang="uk-UA" sz="1200" b="1" dirty="0"/>
              <a:t>5. Співпраця з надійними партнерськими організаціями, як в Україні, так і за кордоном, які мають високий рівень довіри у студентів і абітурієнтів і чітко виконують свої зобов’язання відповідно до укладених договорів.</a:t>
            </a:r>
            <a:endParaRPr lang="ru-RU" sz="1200" b="1" dirty="0"/>
          </a:p>
          <a:p>
            <a:pPr marL="0" lvl="0" indent="0"/>
            <a:r>
              <a:rPr lang="uk-UA" sz="1200" b="1" dirty="0"/>
              <a:t>6. Високі оцінки якості наданих освітніх послуг, отримані від наших випускників, які дуже часто рекомендують наш ЗВО своїм рідним, друзям, знайомим для продовження навчання.</a:t>
            </a:r>
            <a:endParaRPr lang="ru-RU" sz="1200" b="1" dirty="0"/>
          </a:p>
          <a:p>
            <a:pPr marL="0" lvl="0" indent="0"/>
            <a:r>
              <a:rPr lang="uk-UA" sz="1200" b="1" dirty="0"/>
              <a:t>7. Залучення до набору у якості агентів іноземних студентів і аспірантів.</a:t>
            </a:r>
            <a:endParaRPr lang="ru-RU" sz="1200" b="1" dirty="0"/>
          </a:p>
          <a:p>
            <a:pPr marL="0" lvl="0" indent="0"/>
            <a:r>
              <a:rPr lang="uk-UA" sz="1200" b="1" dirty="0"/>
              <a:t>8. Постійна участь університету у заходах з популяризації вищої освіти в Україні.</a:t>
            </a:r>
            <a:endParaRPr lang="ru-RU" sz="1200" b="1" dirty="0"/>
          </a:p>
          <a:p>
            <a:pPr marL="0" lvl="0" indent="0"/>
            <a:r>
              <a:rPr lang="uk-UA" sz="1200" b="1" dirty="0"/>
              <a:t>9. Стабільний і досвідчений колектив факультету підготовки іноземних громадян, який опікується усіма питаннями набору й навчання іноземних студентів</a:t>
            </a:r>
            <a:endParaRPr lang="ru-RU" sz="1200" b="1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3BA8C554-84CD-F850-57C2-1F306996F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159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20"/>
          <p:cNvSpPr txBox="1">
            <a:spLocks noGrp="1"/>
          </p:cNvSpPr>
          <p:nvPr>
            <p:ph type="sldNum" idx="12"/>
          </p:nvPr>
        </p:nvSpPr>
        <p:spPr>
          <a:xfrm>
            <a:off x="6830888" y="4659982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21</a:t>
            </a:fld>
            <a:endParaRPr/>
          </a:p>
        </p:txBody>
      </p:sp>
      <p:sp>
        <p:nvSpPr>
          <p:cNvPr id="402" name="Google Shape;402;p20"/>
          <p:cNvSpPr txBox="1">
            <a:spLocks noGrp="1"/>
          </p:cNvSpPr>
          <p:nvPr>
            <p:ph type="body" idx="1"/>
          </p:nvPr>
        </p:nvSpPr>
        <p:spPr>
          <a:xfrm>
            <a:off x="452586" y="1779662"/>
            <a:ext cx="8229600" cy="2888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lang="uk-UA" sz="4000"/>
              <a:t>Дякую за увагу!</a:t>
            </a:r>
            <a:endParaRPr sz="400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64614AC4-26CF-B825-493C-6AAB73C98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E981171D-5767-1AAE-1FD3-9AEA207A9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935CF6F9-472C-C226-23C8-41056AB8C9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7830384"/>
              </p:ext>
            </p:extLst>
          </p:nvPr>
        </p:nvGraphicFramePr>
        <p:xfrm>
          <a:off x="281222" y="916763"/>
          <a:ext cx="8683266" cy="3702749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28039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530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56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387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59727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337054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9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Цитування проіндексованих публікацій НПП Університету у виданнях, які реферуються у науково-метричних базах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Web</a:t>
                      </a: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of</a:t>
                      </a: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Science</a:t>
                      </a: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та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Scopus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63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45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71,4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Цитування проіндексованих публікацій наукового журналу Економіка розвитку, проіндексованого у науково-метричній базі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Scopus</a:t>
                      </a:r>
                      <a:endParaRPr lang="uk-UA" sz="1300" b="1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15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45,4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88946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Збільшення кількості публікацій НПП у виданнях ХНЕУ ім. С. </a:t>
                      </a:r>
                      <a:r>
                        <a:rPr lang="uk-UA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Кузнеця</a:t>
                      </a: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("Управління розвитком")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Кількість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0,33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300" b="1" u="none" strike="noStrike" cap="none" dirty="0"/>
                        <a:t>1 </a:t>
                      </a:r>
                      <a:r>
                        <a:rPr lang="ru-RU" sz="1300" b="1" u="none" strike="noStrike" cap="none" dirty="0" err="1"/>
                        <a:t>публікація</a:t>
                      </a:r>
                      <a:r>
                        <a:rPr lang="ru-RU" sz="1300" b="1" u="none" strike="noStrike" cap="none" dirty="0"/>
                        <a:t> </a:t>
                      </a:r>
                      <a:r>
                        <a:rPr lang="ru-RU" sz="1300" b="1" u="none" strike="noStrike" cap="none" dirty="0" err="1"/>
                        <a:t>готується</a:t>
                      </a:r>
                      <a:endParaRPr lang="ru-RU" sz="1300" b="1" u="none" strike="noStrike" cap="none" dirty="0"/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3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89491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878B6A2A-D8E1-FA92-C4F0-977DC21D3CFE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F2CA2525-7649-6902-383A-E0763BDA3FFB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3</a:t>
            </a:fld>
            <a:endParaRPr dirty="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5E5148B0-4ABE-C207-DF2C-81CE10130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7020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1C4AB198-46A8-A810-C111-0AA4688484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3DAB10BC-B35F-0EC4-780A-021C4DEC60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49645087"/>
              </p:ext>
            </p:extLst>
          </p:nvPr>
        </p:nvGraphicFramePr>
        <p:xfrm>
          <a:off x="281222" y="916763"/>
          <a:ext cx="8683266" cy="4297109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31607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1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00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259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5649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002517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9044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 штатних НПП  та наукових працівників, які брали участь у програмах м/н академічної мобільності (тривалістю не менше 1 місяця, за календарний рік), серед загальної кількості НПП складає не менше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cs typeface="Arial"/>
                          <a:sym typeface="Arial"/>
                        </a:rPr>
                        <a:t>Кількість</a:t>
                      </a:r>
                      <a:endParaRPr lang="ru-RU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100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Забезпечення участі здобувачів магістерського рівня у програмах «двох» дипломів протягом усього періоду навчання,  не менш ніж 5%</a:t>
                      </a:r>
                      <a:endParaRPr lang="uk-UA" sz="1300" b="1" i="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5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88946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Частка здобувачів ВО серед їх загальної кількості, що протягом усього періоду навчання брали участь у програмах міжнародної академічної мобільності тривалістю не менше 1 місяця</a:t>
                      </a:r>
                      <a:endParaRPr lang="uk-UA" sz="1300" b="1" i="0" u="none" strike="noStrike" cap="none" noProof="0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2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0,2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89491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F1B820CC-B739-5200-CBA5-1E901735FDE7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73E5983E-17A9-C2C3-60A3-6830301FA22F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uk-UA" dirty="0"/>
              <a:t>4</a:t>
            </a:r>
            <a:endParaRPr dirty="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482BC739-A7B6-1411-0339-2C1FDE8389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950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7778D749-A0E4-9B18-FC53-D6897B154E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4A0753AC-7D0E-6846-9517-6EC8323F57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243334"/>
              </p:ext>
            </p:extLst>
          </p:nvPr>
        </p:nvGraphicFramePr>
        <p:xfrm>
          <a:off x="185854" y="916763"/>
          <a:ext cx="8676924" cy="3998659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28993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5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847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76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40781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294817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6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300" b="1" i="0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Щорічне вдосконалення ПНС межах електронної системи управління навчанням</a:t>
                      </a:r>
                      <a:endParaRPr lang="fr-FR" b="1" dirty="0"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endParaRPr lang="ru-RU" sz="18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КР = 70%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"/>
                          <a:cs typeface="Arial"/>
                          <a:sym typeface="Arial"/>
                        </a:rPr>
                        <a:t>ІР = 24%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lang="uk-UA" sz="1800" b="1" u="none" strike="noStrike" cap="none" noProof="0" dirty="0">
                        <a:solidFill>
                          <a:srgbClr val="FF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КР = 95,6%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ІР = 79,6%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КР = 136,6%  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ІР = 331,6%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solidFill>
                            <a:srgbClr val="000000"/>
                          </a:solidFill>
                        </a:rPr>
                        <a:t>Кафедра ЕММ </a:t>
                      </a:r>
                      <a:r>
                        <a:rPr lang="ru-RU" sz="1100" b="1" u="none" strike="noStrike" cap="none" dirty="0" err="1">
                          <a:solidFill>
                            <a:srgbClr val="000000"/>
                          </a:solidFill>
                        </a:rPr>
                        <a:t>ма</a:t>
                      </a:r>
                      <a:r>
                        <a:rPr lang="uk-UA" sz="1100" b="1" u="none" strike="noStrike" cap="none" dirty="0">
                          <a:solidFill>
                            <a:srgbClr val="000000"/>
                          </a:solidFill>
                        </a:rPr>
                        <a:t>є 15 курсів (45,5%) ПНС автономного рівня, загалом по факультету 19 курсів (13,9%)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Кількість груп з викладанням англійською та/або французькою та/або німецькою мовами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800" b="1" i="0" noProof="0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Одиниць</a:t>
                      </a:r>
                      <a:endParaRPr lang="uk-UA" sz="1800" b="1" noProof="0" dirty="0">
                        <a:effectLst/>
                        <a:latin typeface="+mj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22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19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86,4%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8288946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Збільшення кількості іноземців та осіб без громадянства серед здобувачів вищої освіти ЗВО, у тому числі громадян країн-членів ОЕСР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800" b="1" u="none" strike="noStrike" cap="none" dirty="0">
                          <a:solidFill>
                            <a:srgbClr val="000000"/>
                          </a:solidFill>
                        </a:rPr>
                        <a:t>17,8 (0,4)</a:t>
                      </a: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100" b="1" u="none" strike="noStrike" cap="none" dirty="0">
                          <a:solidFill>
                            <a:srgbClr val="000000"/>
                          </a:solidFill>
                        </a:rPr>
                        <a:t>На 01.01.2026 865 </a:t>
                      </a:r>
                      <a:r>
                        <a:rPr lang="ru-RU" sz="1100" b="1" u="none" strike="noStrike" cap="none" dirty="0" err="1">
                          <a:solidFill>
                            <a:srgbClr val="000000"/>
                          </a:solidFill>
                        </a:rPr>
                        <a:t>студентів</a:t>
                      </a:r>
                      <a:r>
                        <a:rPr lang="ru-RU" sz="1100" b="1" u="none" strike="noStrike" cap="none" dirty="0">
                          <a:solidFill>
                            <a:srgbClr val="000000"/>
                          </a:solidFill>
                        </a:rPr>
                        <a:t>, 19 – з </a:t>
                      </a:r>
                      <a:r>
                        <a:rPr lang="ru-RU" sz="1100" b="1" u="none" strike="noStrike" cap="none" dirty="0" err="1">
                          <a:solidFill>
                            <a:srgbClr val="000000"/>
                          </a:solidFill>
                        </a:rPr>
                        <a:t>країн</a:t>
                      </a:r>
                      <a:r>
                        <a:rPr lang="ru-RU" sz="1100" b="1" u="none" strike="noStrike" cap="none" dirty="0">
                          <a:solidFill>
                            <a:srgbClr val="000000"/>
                          </a:solidFill>
                        </a:rPr>
                        <a:t> ОЕСР</a:t>
                      </a:r>
                      <a:endParaRPr sz="11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80689491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6B0D3493-50B2-337F-36E1-C74D67E19562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914F4718-1E16-846E-6470-37BA467D8315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5</a:t>
            </a:fld>
            <a:endParaRPr dirty="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D11715E9-640A-8A0E-B2D5-C60E0E8768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35643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7AEED604-B201-201E-4A0B-23C07A00AF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1A47013B-0878-EF4D-05DE-DFB5592F56B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11543712"/>
              </p:ext>
            </p:extLst>
          </p:nvPr>
        </p:nvGraphicFramePr>
        <p:xfrm>
          <a:off x="178420" y="916763"/>
          <a:ext cx="8684358" cy="2757869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28621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36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157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847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1571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242778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6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400" b="1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Кількість НПП, які здобули </a:t>
                      </a:r>
                      <a:r>
                        <a:rPr lang="uk-UA" sz="1400" b="1" i="0" u="none" strike="noStrike" cap="none" noProof="0" dirty="0" err="1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мовні</a:t>
                      </a:r>
                      <a:r>
                        <a:rPr lang="uk-UA" sz="1400" b="1" i="0" u="none" strike="noStrike" cap="none" noProof="0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сертифікати з іноземної мови, не менше ніж 15 %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54 (19 осіб)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415%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100" b="1" u="none" strike="noStrike" cap="none" dirty="0"/>
                        <a:t>19/35</a:t>
                      </a:r>
                      <a:endParaRPr sz="11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09361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4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Забезпечувати дотримання 100% НПП вимог щодо підвищення кваліфікації відповідно до «Положення про підвищення кваліфікації» 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34 особи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97,1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53433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D0B0EF41-65FA-65D0-E844-D5FDFE72FE1B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4BE94961-D276-A972-3721-5399B5B0A91E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6</a:t>
            </a:fld>
            <a:endParaRPr dirty="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6C0AE26D-51F9-068F-84CE-FB1821A18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6852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92737078-6845-532D-E6E1-3841C6CFB4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BB6B44F0-B238-EBA2-3B96-EFA1D51ECCE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7033139"/>
              </p:ext>
            </p:extLst>
          </p:nvPr>
        </p:nvGraphicFramePr>
        <p:xfrm>
          <a:off x="178420" y="916763"/>
          <a:ext cx="8684358" cy="3915190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3033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0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705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104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8478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190739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6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Кількість поданих грантових заявок (в тому числі міжнародні) за календарний рік 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u="none" strike="noStrike" cap="none" dirty="0" err="1">
                          <a:solidFill>
                            <a:srgbClr val="000000"/>
                          </a:solidFill>
                        </a:rPr>
                        <a:t>Кількість</a:t>
                      </a:r>
                      <a:endParaRPr lang="ru-RU"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800" b="1" u="none" strike="noStrike" cap="none" dirty="0"/>
                        <a:t>100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uk-UA" sz="1100" b="1" u="none" strike="noStrike" cap="none" dirty="0"/>
                        <a:t>Участь у грантових заявках</a:t>
                      </a: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1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09361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Реалізація на факультеті міжнародних наукових проектів, що здійснюються в Університеті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u="none" strike="noStrike" cap="none" dirty="0" err="1">
                          <a:solidFill>
                            <a:srgbClr val="000000"/>
                          </a:solidFill>
                        </a:rPr>
                        <a:t>Кількість</a:t>
                      </a:r>
                      <a:endParaRPr lang="ru-RU"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</a:rPr>
                        <a:t>-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800" b="1" u="none" strike="noStrike" cap="none" dirty="0"/>
                        <a:t>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53433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Обсяг залучених коштів на наукову діяльність від зовнішніх замовників на одного науково-педагогічного щорічно складає (тис. грн.) </a:t>
                      </a: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Тис. грн.</a:t>
                      </a: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9,5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9</a:t>
                      </a:r>
                      <a:r>
                        <a:rPr lang="en-US" sz="1800" b="1" u="none" strike="noStrike" cap="none" dirty="0">
                          <a:solidFill>
                            <a:schemeClr val="tx1"/>
                          </a:solidFill>
                        </a:rPr>
                        <a:t>,</a:t>
                      </a: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55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800" b="1" u="none" strike="noStrike" cap="none" dirty="0"/>
                        <a:t>100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000" b="1" u="none" strike="noStrike" cap="none" dirty="0"/>
                        <a:t>З </a:t>
                      </a:r>
                      <a:r>
                        <a:rPr lang="ru-RU" sz="1000" b="1" u="none" strike="noStrike" cap="none" dirty="0" err="1"/>
                        <a:t>урахуванням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учасників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грантів</a:t>
                      </a:r>
                      <a:r>
                        <a:rPr lang="ru-RU" sz="1000" b="1" u="none" strike="noStrike" cap="none" dirty="0"/>
                        <a:t> і </a:t>
                      </a:r>
                      <a:r>
                        <a:rPr lang="ru-RU" sz="1000" b="1" u="none" strike="noStrike" cap="none" dirty="0" err="1"/>
                        <a:t>держбюджетної</a:t>
                      </a:r>
                      <a:r>
                        <a:rPr lang="ru-RU" sz="1000" b="1" u="none" strike="noStrike" cap="none" dirty="0"/>
                        <a:t> теми</a:t>
                      </a: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14834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Сума </a:t>
                      </a:r>
                      <a:r>
                        <a:rPr lang="ru-RU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залучених</a:t>
                      </a:r>
                      <a:r>
                        <a:rPr lang="ru-RU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коштів</a:t>
                      </a:r>
                      <a:r>
                        <a:rPr lang="ru-RU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за </a:t>
                      </a:r>
                      <a:r>
                        <a:rPr lang="ru-RU" sz="1300" b="1" i="0" u="none" strike="noStrike" cap="none" noProof="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госпдоговірною</a:t>
                      </a:r>
                      <a:r>
                        <a:rPr lang="ru-RU" sz="1300" b="1" i="0" u="none" strike="noStrike" cap="none" noProof="0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тематикою</a:t>
                      </a:r>
                      <a:endParaRPr lang="uk-UA" sz="1300" b="1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Тис. грн.</a:t>
                      </a: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310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314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101,3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032182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191B77D0-3C54-D53D-B0DB-A111782C53EE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за 202</a:t>
            </a:r>
            <a:r>
              <a:rPr lang="uk-UA" sz="2000" b="1" dirty="0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50D85B25-284C-ED0F-C295-AEE1E0837C9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7</a:t>
            </a:fld>
            <a:endParaRPr dirty="0"/>
          </a:p>
        </p:txBody>
      </p:sp>
      <p:pic>
        <p:nvPicPr>
          <p:cNvPr id="2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F8A73173-4122-EAD5-4C1C-49D289F9C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8097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>
          <a:extLst>
            <a:ext uri="{FF2B5EF4-FFF2-40B4-BE49-F238E27FC236}">
              <a16:creationId xmlns:a16="http://schemas.microsoft.com/office/drawing/2014/main" id="{5D05702C-BAFA-C272-1504-B71C2E9D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8" name="Google Shape;198;g2a9f30904f2_0_0">
            <a:extLst>
              <a:ext uri="{FF2B5EF4-FFF2-40B4-BE49-F238E27FC236}">
                <a16:creationId xmlns:a16="http://schemas.microsoft.com/office/drawing/2014/main" id="{2EBD9195-9E07-0874-3226-EEEC861ECB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2283659"/>
              </p:ext>
            </p:extLst>
          </p:nvPr>
        </p:nvGraphicFramePr>
        <p:xfrm>
          <a:off x="185854" y="916763"/>
          <a:ext cx="8676924" cy="4067527"/>
        </p:xfrm>
        <a:graphic>
          <a:graphicData uri="http://schemas.openxmlformats.org/drawingml/2006/table">
            <a:tbl>
              <a:tblPr>
                <a:noFill/>
                <a:tableStyleId>{DCD16AD9-8349-4033-837F-B38BA174A60B}</a:tableStyleId>
              </a:tblPr>
              <a:tblGrid>
                <a:gridCol w="30777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407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482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2098">
                  <a:extLst>
                    <a:ext uri="{9D8B030D-6E8A-4147-A177-3AD203B41FA5}">
                      <a16:colId xmlns:a16="http://schemas.microsoft.com/office/drawing/2014/main" val="3531566732"/>
                    </a:ext>
                  </a:extLst>
                </a:gridCol>
                <a:gridCol w="1242778">
                  <a:extLst>
                    <a:ext uri="{9D8B030D-6E8A-4147-A177-3AD203B41FA5}">
                      <a16:colId xmlns:a16="http://schemas.microsoft.com/office/drawing/2014/main" val="3041408033"/>
                    </a:ext>
                  </a:extLst>
                </a:gridCol>
              </a:tblGrid>
              <a:tr h="3681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Найменування показника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Одиниця вимірювання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 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за 2025 р.</a:t>
                      </a:r>
                      <a:endParaRPr lang="ru-RU" sz="1300" b="1" i="0" u="none" strike="noStrike" cap="none" dirty="0">
                        <a:solidFill>
                          <a:schemeClr val="dk1"/>
                        </a:solidFill>
                        <a:effectLst/>
                        <a:latin typeface="Arial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Звіт 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0215" indent="-450215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uk-UA" sz="13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 2025 р.</a:t>
                      </a:r>
                      <a:endParaRPr lang="ru-RU" sz="1300" b="1" dirty="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% від</a:t>
                      </a:r>
                    </a:p>
                    <a:p>
                      <a:pPr marL="450215" marR="0" lvl="1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плану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450215" marR="0" indent="-4502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uk-UA" sz="13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  <a:sym typeface="Arial"/>
                        </a:rPr>
                        <a:t>Примітки</a:t>
                      </a:r>
                      <a:endParaRPr lang="ru-RU" sz="1300" b="1" i="0" u="none" strike="noStrike" cap="none" dirty="0">
                        <a:solidFill>
                          <a:srgbClr val="000000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endParaRPr>
                    </a:p>
                  </a:txBody>
                  <a:tcPr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Збільшення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надходжень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коштів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від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залучення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іноземців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для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навчання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за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різними</a:t>
                      </a:r>
                      <a:r>
                        <a:rPr lang="ru-RU" sz="1200" b="1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 </a:t>
                      </a:r>
                      <a:r>
                        <a:rPr lang="ru-RU" sz="1200" b="1" i="0" u="none" strike="noStrike" cap="none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/>
                          <a:sym typeface="Arial"/>
                        </a:rPr>
                        <a:t>програмами</a:t>
                      </a:r>
                      <a:endParaRPr lang="ru-RU" sz="1200" b="1" dirty="0"/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млн. грн.</a:t>
                      </a:r>
                      <a:endParaRPr lang="ru-RU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23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27,6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120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ru-RU" sz="1000" b="1" u="none" strike="noStrike" cap="none" dirty="0" err="1"/>
                        <a:t>Студенти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весняного</a:t>
                      </a:r>
                      <a:r>
                        <a:rPr lang="ru-RU" sz="1000" b="1" u="none" strike="noStrike" cap="none" dirty="0"/>
                        <a:t> набору 2024 року з КНР </a:t>
                      </a:r>
                      <a:r>
                        <a:rPr lang="ru-RU" sz="1000" b="1" u="none" strike="noStrike" cap="none" dirty="0" err="1"/>
                        <a:t>сплатили</a:t>
                      </a:r>
                      <a:r>
                        <a:rPr lang="ru-RU" sz="1000" b="1" u="none" strike="noStrike" cap="none" dirty="0"/>
                        <a:t> за весь </a:t>
                      </a:r>
                      <a:r>
                        <a:rPr lang="ru-RU" sz="1000" b="1" u="none" strike="noStrike" cap="none" dirty="0" err="1"/>
                        <a:t>період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навчання</a:t>
                      </a:r>
                      <a:r>
                        <a:rPr lang="ru-RU" sz="1000" b="1" u="none" strike="noStrike" cap="none" dirty="0"/>
                        <a:t>, </a:t>
                      </a:r>
                      <a:r>
                        <a:rPr lang="ru-RU" sz="1000" b="1" u="none" strike="noStrike" cap="none" dirty="0" err="1"/>
                        <a:t>що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додає</a:t>
                      </a:r>
                      <a:r>
                        <a:rPr lang="ru-RU" sz="1000" b="1" u="none" strike="noStrike" cap="none" dirty="0"/>
                        <a:t> на </a:t>
                      </a:r>
                      <a:r>
                        <a:rPr lang="ru-RU" sz="1000" b="1" u="none" strike="noStrike" cap="none" dirty="0" err="1"/>
                        <a:t>цей</a:t>
                      </a:r>
                      <a:r>
                        <a:rPr lang="ru-RU" sz="1000" b="1" u="none" strike="noStrike" cap="none" dirty="0"/>
                        <a:t> </a:t>
                      </a:r>
                      <a:r>
                        <a:rPr lang="ru-RU" sz="1000" b="1" u="none" strike="noStrike" cap="none" dirty="0" err="1"/>
                        <a:t>рік</a:t>
                      </a:r>
                      <a:r>
                        <a:rPr lang="ru-RU" sz="1000" b="1" u="none" strike="noStrike" cap="none" dirty="0"/>
                        <a:t> 12,7 </a:t>
                      </a: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8009361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Забезпечення своєчасної та в повному обсязі надходження плати за / інші платні послуги від здобувачів освіти</a:t>
                      </a:r>
                      <a:endParaRPr lang="uk-UA" sz="1200" b="1" i="0" u="none" strike="noStrike" cap="none" noProof="0" dirty="0">
                        <a:solidFill>
                          <a:srgbClr val="000000"/>
                        </a:solidFill>
                        <a:effectLst/>
                        <a:latin typeface="+mn-lt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ru-RU" sz="1800" b="1" u="none" strike="noStrike" cap="none" dirty="0">
                        <a:solidFill>
                          <a:srgbClr val="000000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95/70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95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0753433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200" b="1" i="0" u="none" strike="noStrike" cap="none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Забезпечення 100 % відповідності характеристик НПП ліцензійним та акредитаційним вимогам</a:t>
                      </a:r>
                      <a:endParaRPr lang="uk-UA" sz="1200" b="1" i="0" u="none" strike="noStrike" cap="none" noProof="0" dirty="0">
                        <a:solidFill>
                          <a:schemeClr val="dk1"/>
                        </a:solidFill>
                        <a:effectLst/>
                        <a:latin typeface="Arial"/>
                        <a:cs typeface="Arial"/>
                        <a:sym typeface="Arial"/>
                      </a:endParaRPr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  <a:tabLst/>
                        <a:defRPr/>
                      </a:pPr>
                      <a:r>
                        <a:rPr lang="uk-UA" sz="1800" b="1" u="none" strike="noStrike" cap="none" dirty="0">
                          <a:solidFill>
                            <a:srgbClr val="000000"/>
                          </a:solidFill>
                        </a:rPr>
                        <a:t>%</a:t>
                      </a:r>
                      <a:endParaRPr lang="ru-RU" sz="1800" b="1" u="none" strike="noStrike" cap="none" dirty="0">
                        <a:solidFill>
                          <a:srgbClr val="000000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100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100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1514834"/>
                  </a:ext>
                </a:extLst>
              </a:tr>
              <a:tr h="4496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ru-RU" sz="1200" b="1" dirty="0" err="1"/>
                        <a:t>Відсутність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зареєстрованих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випадків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плагіату</a:t>
                      </a:r>
                      <a:r>
                        <a:rPr lang="ru-RU" sz="1200" b="1" dirty="0"/>
                        <a:t> та </a:t>
                      </a:r>
                      <a:r>
                        <a:rPr lang="ru-RU" sz="1200" b="1" dirty="0" err="1"/>
                        <a:t>інших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виявів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академічної</a:t>
                      </a:r>
                      <a:r>
                        <a:rPr lang="ru-RU" sz="1200" b="1" dirty="0"/>
                        <a:t> </a:t>
                      </a:r>
                      <a:r>
                        <a:rPr lang="ru-RU" sz="1200" b="1" dirty="0" err="1"/>
                        <a:t>недоброчесності</a:t>
                      </a:r>
                      <a:endParaRPr lang="ru-RU" sz="1200" b="1" dirty="0"/>
                    </a:p>
                  </a:txBody>
                  <a:tcPr anchor="ctr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i="0" u="none" strike="noStrike" cap="none" dirty="0">
                          <a:solidFill>
                            <a:srgbClr val="000000"/>
                          </a:solidFill>
                          <a:latin typeface="Arial"/>
                          <a:cs typeface="Arial"/>
                          <a:sym typeface="Arial"/>
                        </a:rPr>
                        <a:t>%</a:t>
                      </a:r>
                      <a:endParaRPr lang="ru-RU" sz="1800" b="1" i="0" u="none" strike="noStrike" cap="none" dirty="0">
                        <a:solidFill>
                          <a:srgbClr val="000000"/>
                        </a:solidFill>
                        <a:latin typeface="Arial"/>
                        <a:cs typeface="Arial"/>
                        <a:sym typeface="Arial"/>
                      </a:endParaRPr>
                    </a:p>
                  </a:txBody>
                  <a:tcPr marL="91425" marR="91425" marT="91425" marB="91425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>
                          <a:solidFill>
                            <a:schemeClr val="tx1"/>
                          </a:solidFill>
                        </a:rPr>
                        <a:t>0</a:t>
                      </a:r>
                      <a:endParaRPr sz="1800" b="1" u="none" strike="noStrike" cap="none" dirty="0">
                        <a:solidFill>
                          <a:schemeClr val="tx1"/>
                        </a:solidFill>
                      </a:endParaRPr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uk-UA" sz="1800" b="1" u="none" strike="noStrike" cap="none" dirty="0"/>
                        <a:t>100</a:t>
                      </a:r>
                      <a:endParaRPr sz="18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endParaRPr sz="1000" b="1" u="none" strike="noStrike" cap="none" dirty="0"/>
                    </a:p>
                  </a:txBody>
                  <a:tcPr marL="6350" marR="6350" marT="6350" marB="0" anchor="ctr">
                    <a:lnL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T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2212090"/>
                  </a:ext>
                </a:extLst>
              </a:tr>
            </a:tbl>
          </a:graphicData>
        </a:graphic>
      </p:graphicFrame>
      <p:sp>
        <p:nvSpPr>
          <p:cNvPr id="199" name="Google Shape;199;g2a9f30904f2_0_0">
            <a:extLst>
              <a:ext uri="{FF2B5EF4-FFF2-40B4-BE49-F238E27FC236}">
                <a16:creationId xmlns:a16="http://schemas.microsoft.com/office/drawing/2014/main" id="{34B6F666-09EA-0FE6-F793-3ACD56A38FC5}"/>
              </a:ext>
            </a:extLst>
          </p:cNvPr>
          <p:cNvSpPr txBox="1"/>
          <p:nvPr/>
        </p:nvSpPr>
        <p:spPr>
          <a:xfrm>
            <a:off x="1063912" y="229013"/>
            <a:ext cx="7632900" cy="4862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Досягнення результатів по KPI </a:t>
            </a:r>
            <a:r>
              <a:rPr lang="uk-UA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за 202</a:t>
            </a:r>
            <a:r>
              <a:rPr lang="uk-UA" sz="2000" b="1">
                <a:solidFill>
                  <a:schemeClr val="dk2"/>
                </a:solidFill>
              </a:rPr>
              <a:t>5</a:t>
            </a:r>
            <a:r>
              <a:rPr lang="uk-UA"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uk-UA" sz="20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рік</a:t>
            </a:r>
            <a:br>
              <a:rPr lang="uk-UA" sz="1600" b="1" i="0" u="none" strike="noStrike" cap="none" dirty="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</a:br>
            <a:endParaRPr sz="1600" b="1" i="0" u="none" strike="noStrike" cap="none" dirty="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g2a9f30904f2_0_0">
            <a:extLst>
              <a:ext uri="{FF2B5EF4-FFF2-40B4-BE49-F238E27FC236}">
                <a16:creationId xmlns:a16="http://schemas.microsoft.com/office/drawing/2014/main" id="{70DD01D4-49F0-B1CC-73AE-EA240E1178D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8696812" y="4659982"/>
            <a:ext cx="267676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uk-UA"/>
              <a:t>8</a:t>
            </a:fld>
            <a:endParaRPr dirty="0"/>
          </a:p>
        </p:txBody>
      </p:sp>
      <p:pic>
        <p:nvPicPr>
          <p:cNvPr id="3" name="Picture 2" descr="C:\Users\Alexsey\Desktop\Для отчета по набору\2_5427123497019114538.png">
            <a:extLst>
              <a:ext uri="{FF2B5EF4-FFF2-40B4-BE49-F238E27FC236}">
                <a16:creationId xmlns:a16="http://schemas.microsoft.com/office/drawing/2014/main" id="{7E46D1A4-DE34-30E8-625D-BB8BC83CFA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81843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exsey\Desktop\Для отчета по набору\2_54271234970191145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3970" y="55001"/>
            <a:ext cx="886966" cy="88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AAFD6C43-12F6-0AF3-A22D-31E9E0A77A69}"/>
              </a:ext>
            </a:extLst>
          </p:cNvPr>
          <p:cNvGraphicFramePr>
            <a:graphicFrameLocks/>
          </p:cNvGraphicFramePr>
          <p:nvPr/>
        </p:nvGraphicFramePr>
        <p:xfrm>
          <a:off x="1051560" y="407670"/>
          <a:ext cx="7040880" cy="4328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3558472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5353</TotalTime>
  <Words>1617</Words>
  <Application>Microsoft Office PowerPoint</Application>
  <PresentationFormat>Экран (16:9)</PresentationFormat>
  <Paragraphs>277</Paragraphs>
  <Slides>21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Arial</vt:lpstr>
      <vt:lpstr>Calibri</vt:lpstr>
      <vt:lpstr>Times New Roman</vt:lpstr>
      <vt:lpstr>Тема Office</vt:lpstr>
      <vt:lpstr>Про результати виконання КРІ у ХНЕУ ім. С. Кузнеця  протягом 2025 року  Декан факультету підготовки іноземних громадян Єрмоленко О. А.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Весняний набір 2025 року за освітніми програмами</vt:lpstr>
      <vt:lpstr>Осінній набір 2025 року за освітніми програмами</vt:lpstr>
      <vt:lpstr>Осінній набір 2025 року за освітніми програмами</vt:lpstr>
      <vt:lpstr>Презентация PowerPoint</vt:lpstr>
      <vt:lpstr>Поновлення у 2025 році</vt:lpstr>
      <vt:lpstr>Презентация PowerPoint</vt:lpstr>
      <vt:lpstr>Надходження коштів</vt:lpstr>
      <vt:lpstr>Напрямки роботи з набору</vt:lpstr>
      <vt:lpstr>Найбільш значні проблеми, з якими стикаються ЗВО під час набору:</vt:lpstr>
      <vt:lpstr>Напрямки роботи з набору (виставки тощо)</vt:lpstr>
      <vt:lpstr>Конкурентні переваги ХНЕУ ім. С. Кузнеця для іноземних студентів: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 результати виконання КРІ  у ХНЕУ ім. С. Кузнеця  протягом 2023 року  Проректор з навчально-методичної роботи Каріна НЕМАШКАЛО</dc:title>
  <dc:creator>Пономаренко</dc:creator>
  <cp:lastModifiedBy>Олексій Єрмоленко</cp:lastModifiedBy>
  <cp:revision>53</cp:revision>
  <cp:lastPrinted>2024-12-16T15:27:01Z</cp:lastPrinted>
  <dcterms:created xsi:type="dcterms:W3CDTF">2012-08-27T07:24:38Z</dcterms:created>
  <dcterms:modified xsi:type="dcterms:W3CDTF">2025-12-26T15:56:05Z</dcterms:modified>
</cp:coreProperties>
</file>